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rompt-Light"/>
        <a:ea typeface="Prompt-Light"/>
        <a:cs typeface="Prompt-Light"/>
        <a:sym typeface="Prompt-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Slide copy">
    <p:bg>
      <p:bgPr>
        <a:solidFill>
          <a:srgbClr val="E1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RP-PropelLogo_(RGB)-icon.png" descr="PRP-PropelLogo_(RGB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938"/>
            <a:ext cx="1297584" cy="129686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457E5C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128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343841"/>
                </a:solidFill>
              </a:defRPr>
            </a:lvl1pPr>
          </a:lstStyle>
          <a:p>
            <a:r>
              <a:t>Subtitle can go here.</a:t>
            </a:r>
          </a:p>
        </p:txBody>
      </p:sp>
      <p:sp>
        <p:nvSpPr>
          <p:cNvPr id="129" name="Line"/>
          <p:cNvSpPr/>
          <p:nvPr/>
        </p:nvSpPr>
        <p:spPr>
          <a:xfrm>
            <a:off x="-389093" y="12720869"/>
            <a:ext cx="16742150" cy="1"/>
          </a:xfrm>
          <a:prstGeom prst="line">
            <a:avLst/>
          </a:prstGeom>
          <a:ln w="127000">
            <a:solidFill>
              <a:srgbClr val="F050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" name="Slide Title"/>
          <p:cNvSpPr txBox="1">
            <a:spLocks noGrp="1"/>
          </p:cNvSpPr>
          <p:nvPr>
            <p:ph type="body" sz="half" idx="22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solidFill>
                  <a:srgbClr val="343841"/>
                </a:solidFill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650" y="12153900"/>
            <a:ext cx="2400300" cy="104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RP-PropelLogo_(RGB)-icon.png" descr="PRP-PropelLogo_(RGB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938"/>
            <a:ext cx="1297584" cy="129686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457E5C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141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343841"/>
                </a:solidFill>
              </a:defRPr>
            </a:lvl1pPr>
          </a:lstStyle>
          <a:p>
            <a:r>
              <a:t>Subtitle can go here.</a:t>
            </a:r>
          </a:p>
        </p:txBody>
      </p:sp>
      <p:sp>
        <p:nvSpPr>
          <p:cNvPr id="142" name="Line"/>
          <p:cNvSpPr/>
          <p:nvPr/>
        </p:nvSpPr>
        <p:spPr>
          <a:xfrm>
            <a:off x="-389093" y="12720869"/>
            <a:ext cx="17008410" cy="1"/>
          </a:xfrm>
          <a:prstGeom prst="line">
            <a:avLst/>
          </a:prstGeom>
          <a:ln w="127000">
            <a:solidFill>
              <a:srgbClr val="F050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" name="Slide Title"/>
          <p:cNvSpPr txBox="1">
            <a:spLocks noGrp="1"/>
          </p:cNvSpPr>
          <p:nvPr>
            <p:ph type="body" sz="half" idx="22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solidFill>
                  <a:srgbClr val="343841"/>
                </a:solidFill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450" y="12077700"/>
            <a:ext cx="2400300" cy="104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rk Slide copy">
    <p:bg>
      <p:bgPr>
        <a:solidFill>
          <a:srgbClr val="343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an-meyers-TieB9BG7ud0-unsplash.jpg"/>
          <p:cNvSpPr>
            <a:spLocks noGrp="1"/>
          </p:cNvSpPr>
          <p:nvPr>
            <p:ph type="pic" idx="21"/>
          </p:nvPr>
        </p:nvSpPr>
        <p:spPr>
          <a:xfrm>
            <a:off x="0" y="-3612853"/>
            <a:ext cx="24384000" cy="173857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3" name="GreenGradientOverlay.png" descr="GreenGradient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881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RP-PropelLogo_(White)-icon.png" descr="PRP-PropelLogo_(White)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156" name="Subtitle can go here."/>
          <p:cNvSpPr txBox="1">
            <a:spLocks noGrp="1"/>
          </p:cNvSpPr>
          <p:nvPr>
            <p:ph type="body" sz="quarter" idx="22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Subtitle can go here.</a:t>
            </a:r>
          </a:p>
        </p:txBody>
      </p:sp>
      <p:sp>
        <p:nvSpPr>
          <p:cNvPr id="157" name="Line"/>
          <p:cNvSpPr/>
          <p:nvPr/>
        </p:nvSpPr>
        <p:spPr>
          <a:xfrm>
            <a:off x="-389093" y="12720869"/>
            <a:ext cx="19494306" cy="1"/>
          </a:xfrm>
          <a:prstGeom prst="line">
            <a:avLst/>
          </a:prstGeom>
          <a:ln w="127000">
            <a:solidFill>
              <a:srgbClr val="F050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8" name="Slide Title"/>
          <p:cNvSpPr txBox="1">
            <a:spLocks noGrp="1"/>
          </p:cNvSpPr>
          <p:nvPr>
            <p:ph type="body" sz="half" idx="23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Slide Right">
    <p:bg>
      <p:bgPr>
        <a:solidFill>
          <a:srgbClr val="343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indSockWide.jpg"/>
          <p:cNvSpPr>
            <a:spLocks noGrp="1"/>
          </p:cNvSpPr>
          <p:nvPr>
            <p:ph type="pic" idx="21"/>
          </p:nvPr>
        </p:nvSpPr>
        <p:spPr>
          <a:xfrm>
            <a:off x="-217164" y="-487521"/>
            <a:ext cx="34898088" cy="142035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Subtitle can go here."/>
          <p:cNvSpPr txBox="1">
            <a:spLocks noGrp="1"/>
          </p:cNvSpPr>
          <p:nvPr>
            <p:ph type="body" sz="quarter" idx="22"/>
          </p:nvPr>
        </p:nvSpPr>
        <p:spPr>
          <a:xfrm>
            <a:off x="9065764" y="7486785"/>
            <a:ext cx="14049080" cy="1585312"/>
          </a:xfrm>
          <a:prstGeom prst="rect">
            <a:avLst/>
          </a:prstGeom>
        </p:spPr>
        <p:txBody>
          <a:bodyPr lIns="45719" tIns="45719" rIns="45719" bIns="45719"/>
          <a:lstStyle>
            <a:lvl1pPr algn="r"/>
          </a:lstStyle>
          <a:p>
            <a:r>
              <a:t>Subtitle can go here.</a:t>
            </a:r>
          </a:p>
        </p:txBody>
      </p:sp>
      <p:sp>
        <p:nvSpPr>
          <p:cNvPr id="16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9595098" y="1652289"/>
            <a:ext cx="13519746" cy="4674197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Slide Title</a:t>
            </a:r>
          </a:p>
        </p:txBody>
      </p:sp>
      <p:sp>
        <p:nvSpPr>
          <p:cNvPr id="169" name="Line"/>
          <p:cNvSpPr/>
          <p:nvPr/>
        </p:nvSpPr>
        <p:spPr>
          <a:xfrm>
            <a:off x="17268431" y="6299200"/>
            <a:ext cx="5846413" cy="0"/>
          </a:xfrm>
          <a:prstGeom prst="line">
            <a:avLst/>
          </a:prstGeom>
          <a:ln w="127000">
            <a:solidFill>
              <a:srgbClr val="F050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0" name="PRP-PropelLogo_(White)-icon.png" descr="PRP-PropelLogo_(White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ll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RP-KeynoteGreenParticles.jpg" descr="PRP-KeynoteGreenPartic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Callout or quote can go here."/>
          <p:cNvSpPr txBox="1">
            <a:spLocks noGrp="1"/>
          </p:cNvSpPr>
          <p:nvPr>
            <p:ph type="body" sz="half" idx="21"/>
          </p:nvPr>
        </p:nvSpPr>
        <p:spPr>
          <a:xfrm>
            <a:off x="1150540" y="3575350"/>
            <a:ext cx="18048985" cy="6158900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638923" indent="-469900" defTabSz="2438338">
              <a:lnSpc>
                <a:spcPct val="90000"/>
              </a:lnSpc>
              <a:defRPr sz="8500" spc="-17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Callout or quote can go here.</a:t>
            </a:r>
          </a:p>
        </p:txBody>
      </p:sp>
      <p:pic>
        <p:nvPicPr>
          <p:cNvPr id="181" name="PRP-PropelLogo_(White)-icon.png" descr="PRP-PropelLogo_(White)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54645"/>
            <a:ext cx="9779000" cy="5882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3841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91" name="chuttersnap-n6YG44aoaI4-unsplash.jpg" descr="chuttersnap-n6YG44aoaI4-unsplash.jpg"/>
          <p:cNvPicPr>
            <a:picLocks noChangeAspect="1"/>
          </p:cNvPicPr>
          <p:nvPr/>
        </p:nvPicPr>
        <p:blipFill>
          <a:blip r:embed="rId2"/>
          <a:srcRect t="22356" r="28767"/>
          <a:stretch>
            <a:fillRect/>
          </a:stretch>
        </p:blipFill>
        <p:spPr>
          <a:xfrm rot="16200000">
            <a:off x="12560767" y="1895582"/>
            <a:ext cx="13810343" cy="1001923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82700" y="6146176"/>
            <a:ext cx="9902627" cy="535248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1pPr>
            <a:lvl2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2pPr>
            <a:lvl3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3pPr>
            <a:lvl4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4pPr>
            <a:lvl5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3" name="PRP-PropelLogo_(White)-icon.png" descr="PRP-PropelLogo_(White)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06578"/>
            <a:ext cx="18224699" cy="276974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1000" spc="-220">
                <a:solidFill>
                  <a:srgbClr val="343841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20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82700" y="4012576"/>
            <a:ext cx="16126123" cy="7520612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1pPr>
            <a:lvl2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2pPr>
            <a:lvl3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3pPr>
            <a:lvl4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4pPr>
            <a:lvl5pPr defTabSz="2438338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343841"/>
                </a:solidFill>
                <a:latin typeface="Prompt-Light"/>
                <a:ea typeface="Prompt-Light"/>
                <a:cs typeface="Prompt-Light"/>
                <a:sym typeface="Prompt-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04" name="PRP-PropelLogo_(RGB)-icon.png" descr="PRP-PropelLogo_(RGB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938"/>
            <a:ext cx="1297584" cy="129686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457E5C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 txBox="1">
            <a:spLocks noGrp="1"/>
          </p:cNvSpPr>
          <p:nvPr>
            <p:ph type="title"/>
          </p:nvPr>
        </p:nvSpPr>
        <p:spPr>
          <a:xfrm>
            <a:off x="1701799" y="1266463"/>
            <a:ext cx="20980401" cy="35450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2438400">
              <a:lnSpc>
                <a:spcPct val="90000"/>
              </a:lnSpc>
              <a:defRPr sz="25000" spc="-500">
                <a:solidFill>
                  <a:srgbClr val="B03D2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03399" y="5058487"/>
            <a:ext cx="16752690" cy="67430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2438400">
              <a:lnSpc>
                <a:spcPct val="90000"/>
              </a:lnSpc>
              <a:spcBef>
                <a:spcPts val="2000"/>
              </a:spcBef>
              <a:defRPr sz="8000" spc="-159"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  <a:lvl2pPr defTabSz="2438400">
              <a:lnSpc>
                <a:spcPct val="90000"/>
              </a:lnSpc>
              <a:spcBef>
                <a:spcPts val="2000"/>
              </a:spcBef>
              <a:defRPr sz="8000" spc="-159"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defRPr>
            </a:lvl2pPr>
            <a:lvl3pPr defTabSz="2438400">
              <a:lnSpc>
                <a:spcPct val="90000"/>
              </a:lnSpc>
              <a:spcBef>
                <a:spcPts val="2000"/>
              </a:spcBef>
              <a:defRPr sz="8000" spc="-159"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defRPr>
            </a:lvl3pPr>
            <a:lvl4pPr defTabSz="2438400">
              <a:lnSpc>
                <a:spcPct val="90000"/>
              </a:lnSpc>
              <a:spcBef>
                <a:spcPts val="2000"/>
              </a:spcBef>
              <a:defRPr sz="8000" spc="-159"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defRPr>
            </a:lvl4pPr>
            <a:lvl5pPr defTabSz="2438400">
              <a:lnSpc>
                <a:spcPct val="90000"/>
              </a:lnSpc>
              <a:spcBef>
                <a:spcPts val="2000"/>
              </a:spcBef>
              <a:defRPr sz="8000" spc="-159"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2" name="HW-HumanWorkplaces(RGB).png" descr="HW-HumanWorkplaces(RGB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1" y="12187302"/>
            <a:ext cx="2734863" cy="1367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"/>
          <p:cNvSpPr/>
          <p:nvPr/>
        </p:nvSpPr>
        <p:spPr>
          <a:xfrm>
            <a:off x="19001232" y="12068526"/>
            <a:ext cx="4474433" cy="1168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8"/>
                </a:moveTo>
                <a:lnTo>
                  <a:pt x="21600" y="8612"/>
                </a:lnTo>
                <a:cubicBezTo>
                  <a:pt x="21600" y="10474"/>
                  <a:pt x="21600" y="11877"/>
                  <a:pt x="21581" y="13066"/>
                </a:cubicBezTo>
                <a:cubicBezTo>
                  <a:pt x="21562" y="14256"/>
                  <a:pt x="21524" y="15230"/>
                  <a:pt x="21448" y="16235"/>
                </a:cubicBezTo>
                <a:cubicBezTo>
                  <a:pt x="21352" y="17333"/>
                  <a:pt x="21201" y="18316"/>
                  <a:pt x="21008" y="19123"/>
                </a:cubicBezTo>
                <a:cubicBezTo>
                  <a:pt x="20815" y="19931"/>
                  <a:pt x="20580" y="20564"/>
                  <a:pt x="20317" y="20964"/>
                </a:cubicBezTo>
                <a:cubicBezTo>
                  <a:pt x="20077" y="21282"/>
                  <a:pt x="19844" y="21441"/>
                  <a:pt x="19558" y="21520"/>
                </a:cubicBezTo>
                <a:cubicBezTo>
                  <a:pt x="19272" y="21600"/>
                  <a:pt x="18933" y="21600"/>
                  <a:pt x="18481" y="21600"/>
                </a:cubicBezTo>
                <a:lnTo>
                  <a:pt x="3105" y="21600"/>
                </a:lnTo>
                <a:cubicBezTo>
                  <a:pt x="2660" y="21600"/>
                  <a:pt x="2324" y="21600"/>
                  <a:pt x="2040" y="21520"/>
                </a:cubicBezTo>
                <a:cubicBezTo>
                  <a:pt x="1756" y="21441"/>
                  <a:pt x="1523" y="21282"/>
                  <a:pt x="1283" y="20964"/>
                </a:cubicBezTo>
                <a:cubicBezTo>
                  <a:pt x="1020" y="20564"/>
                  <a:pt x="785" y="19931"/>
                  <a:pt x="592" y="19123"/>
                </a:cubicBezTo>
                <a:cubicBezTo>
                  <a:pt x="399" y="18316"/>
                  <a:pt x="248" y="17333"/>
                  <a:pt x="152" y="16235"/>
                </a:cubicBezTo>
                <a:cubicBezTo>
                  <a:pt x="114" y="15732"/>
                  <a:pt x="86" y="15238"/>
                  <a:pt x="64" y="14719"/>
                </a:cubicBezTo>
                <a:cubicBezTo>
                  <a:pt x="43" y="14200"/>
                  <a:pt x="29" y="13657"/>
                  <a:pt x="19" y="13059"/>
                </a:cubicBezTo>
                <a:cubicBezTo>
                  <a:pt x="0" y="11863"/>
                  <a:pt x="0" y="10445"/>
                  <a:pt x="0" y="8554"/>
                </a:cubicBezTo>
                <a:lnTo>
                  <a:pt x="0" y="0"/>
                </a:lnTo>
                <a:lnTo>
                  <a:pt x="21600" y="58"/>
                </a:lnTo>
                <a:close/>
              </a:path>
            </a:pathLst>
          </a:custGeom>
          <a:solidFill>
            <a:srgbClr val="DDE0D8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r" defTabSz="2438400">
              <a:defRPr sz="7500" cap="all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>
            <a:off x="-32448" y="12061193"/>
            <a:ext cx="24448896" cy="1"/>
          </a:xfrm>
          <a:prstGeom prst="line">
            <a:avLst/>
          </a:prstGeom>
          <a:ln w="25400">
            <a:solidFill>
              <a:srgbClr val="706F73"/>
            </a:solidFill>
            <a:miter/>
          </a:ln>
        </p:spPr>
        <p:txBody>
          <a:bodyPr lIns="121919" tIns="121919" rIns="121919" bIns="121919"/>
          <a:lstStyle/>
          <a:p>
            <a:pPr algn="r" defTabSz="2438400">
              <a:defRPr sz="7500" cap="all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956" y="12278095"/>
            <a:ext cx="1108868" cy="70433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@jamienotter"/>
          <p:cNvSpPr txBox="1"/>
          <p:nvPr/>
        </p:nvSpPr>
        <p:spPr>
          <a:xfrm>
            <a:off x="20457120" y="12238981"/>
            <a:ext cx="2815690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l" defTabSz="2438400">
              <a:defRPr sz="3200">
                <a:solidFill>
                  <a:srgbClr val="003A62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@jamienotter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12433300"/>
            <a:ext cx="2400300" cy="1041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1379"/>
            <a:ext cx="5689601" cy="80264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omeHero-1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5" name="GreenGradientOverlay.png" descr="GreenGradient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881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@jamienotter"/>
          <p:cNvSpPr txBox="1"/>
          <p:nvPr/>
        </p:nvSpPr>
        <p:spPr>
          <a:xfrm>
            <a:off x="1150540" y="12058785"/>
            <a:ext cx="4434287" cy="107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800"/>
            </a:lvl1pPr>
          </a:lstStyle>
          <a:p>
            <a:r>
              <a:t>@jamienotter</a:t>
            </a:r>
          </a:p>
        </p:txBody>
      </p:sp>
      <p:sp>
        <p:nvSpPr>
          <p:cNvPr id="27" name="speaker  |  author  |  consultant"/>
          <p:cNvSpPr txBox="1"/>
          <p:nvPr/>
        </p:nvSpPr>
        <p:spPr>
          <a:xfrm>
            <a:off x="1150540" y="10747675"/>
            <a:ext cx="9014026" cy="817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defRPr sz="3000"/>
            </a:pPr>
            <a:r>
              <a:t>speaker  </a:t>
            </a:r>
            <a:r>
              <a:rPr>
                <a:solidFill>
                  <a:srgbClr val="F0963B"/>
                </a:solidFill>
              </a:rPr>
              <a:t>|</a:t>
            </a:r>
            <a:r>
              <a:t>  author  </a:t>
            </a:r>
            <a:r>
              <a:rPr>
                <a:solidFill>
                  <a:srgbClr val="F0963B"/>
                </a:solidFill>
              </a:rPr>
              <a:t>| </a:t>
            </a:r>
            <a:r>
              <a:t> consultant</a:t>
            </a:r>
          </a:p>
        </p:txBody>
      </p:sp>
      <p:sp>
        <p:nvSpPr>
          <p:cNvPr id="28" name="Jamie Notter"/>
          <p:cNvSpPr txBox="1"/>
          <p:nvPr/>
        </p:nvSpPr>
        <p:spPr>
          <a:xfrm>
            <a:off x="1150540" y="9126342"/>
            <a:ext cx="8586195" cy="187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l" defTabSz="2048204">
              <a:lnSpc>
                <a:spcPct val="80000"/>
              </a:lnSpc>
              <a:defRPr sz="9239" spc="-184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Jamie Notter</a:t>
            </a:r>
          </a:p>
        </p:txBody>
      </p: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206496" y="3332873"/>
            <a:ext cx="13564597" cy="52416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30" name="PRP-PropelLogo_(White)-h.png" descr="PRP-PropelLogo_(White)-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191" y="10907935"/>
            <a:ext cx="5654292" cy="192831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propelnow.co"/>
          <p:cNvSpPr txBox="1"/>
          <p:nvPr/>
        </p:nvSpPr>
        <p:spPr>
          <a:xfrm>
            <a:off x="20903166" y="122890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Subtitle can go here.</a:t>
            </a:r>
          </a:p>
        </p:txBody>
      </p:sp>
      <p:sp>
        <p:nvSpPr>
          <p:cNvPr id="4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1" name="Line"/>
          <p:cNvSpPr/>
          <p:nvPr/>
        </p:nvSpPr>
        <p:spPr>
          <a:xfrm>
            <a:off x="-389093" y="12720869"/>
            <a:ext cx="19494306" cy="1"/>
          </a:xfrm>
          <a:prstGeom prst="line">
            <a:avLst/>
          </a:prstGeom>
          <a:ln w="127000">
            <a:solidFill>
              <a:srgbClr val="B7DB57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2" name="PRP-PropelLogo_(White)-icon.png" descr="PRP-PropelLogo_(White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Slide copy 1">
    <p:bg>
      <p:bgPr>
        <a:solidFill>
          <a:srgbClr val="7F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Subtitle can go here.</a:t>
            </a:r>
          </a:p>
        </p:txBody>
      </p:sp>
      <p:sp>
        <p:nvSpPr>
          <p:cNvPr id="52" name="Line"/>
          <p:cNvSpPr/>
          <p:nvPr/>
        </p:nvSpPr>
        <p:spPr>
          <a:xfrm>
            <a:off x="-389093" y="12720869"/>
            <a:ext cx="16295295" cy="1"/>
          </a:xfrm>
          <a:prstGeom prst="line">
            <a:avLst/>
          </a:prstGeom>
          <a:ln w="127000">
            <a:solidFill>
              <a:srgbClr val="F050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" name="Slide Title"/>
          <p:cNvSpPr txBox="1">
            <a:spLocks noGrp="1"/>
          </p:cNvSpPr>
          <p:nvPr>
            <p:ph type="body" sz="half" idx="22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pic>
        <p:nvPicPr>
          <p:cNvPr id="54" name="PRP-PropelLogo_(White)-icon.png" descr="PRP-PropelLogo_(White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/>
            </a:lvl1pPr>
          </a:lstStyle>
          <a:p>
            <a:r>
              <a:t>propelnow.co</a:t>
            </a:r>
          </a:p>
        </p:txBody>
      </p:sp>
      <p:pic>
        <p:nvPicPr>
          <p:cNvPr id="56" name="commonwealth-logo1-white.png" descr="commonwealth-logo1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813" y="11959189"/>
            <a:ext cx="3132227" cy="135889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Slide copy 3">
    <p:bg>
      <p:bgPr>
        <a:solidFill>
          <a:srgbClr val="B7D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343841"/>
                </a:solidFill>
              </a:defRPr>
            </a:lvl1pPr>
          </a:lstStyle>
          <a:p>
            <a:r>
              <a:t>Subtitle can go here.</a:t>
            </a:r>
          </a:p>
        </p:txBody>
      </p:sp>
      <p:sp>
        <p:nvSpPr>
          <p:cNvPr id="65" name="Line"/>
          <p:cNvSpPr/>
          <p:nvPr/>
        </p:nvSpPr>
        <p:spPr>
          <a:xfrm>
            <a:off x="-389093" y="12720869"/>
            <a:ext cx="19494306" cy="1"/>
          </a:xfrm>
          <a:prstGeom prst="line">
            <a:avLst/>
          </a:prstGeom>
          <a:ln w="127000">
            <a:solidFill>
              <a:srgbClr val="F050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body" sz="half" idx="22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solidFill>
                  <a:srgbClr val="343841"/>
                </a:solidFill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67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457E5C"/>
                </a:solidFill>
              </a:defRPr>
            </a:lvl1pPr>
          </a:lstStyle>
          <a:p>
            <a:r>
              <a:t>propelnow.co</a:t>
            </a:r>
          </a:p>
        </p:txBody>
      </p:sp>
      <p:pic>
        <p:nvPicPr>
          <p:cNvPr id="68" name="PRP-PropelLogo_(RGB)-icon.png" descr="PRP-PropelLogo_(RGB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938"/>
            <a:ext cx="1297584" cy="129686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rk Slide">
    <p:bg>
      <p:bgPr>
        <a:solidFill>
          <a:srgbClr val="343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RP-PropelLogo_(White)-icon.png" descr="PRP-PropelLogo_(White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78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Subtitle can go here.</a:t>
            </a:r>
          </a:p>
        </p:txBody>
      </p:sp>
      <p:sp>
        <p:nvSpPr>
          <p:cNvPr id="79" name="Line"/>
          <p:cNvSpPr/>
          <p:nvPr/>
        </p:nvSpPr>
        <p:spPr>
          <a:xfrm>
            <a:off x="-389093" y="12720869"/>
            <a:ext cx="19494306" cy="1"/>
          </a:xfrm>
          <a:prstGeom prst="line">
            <a:avLst/>
          </a:prstGeom>
          <a:ln w="127000">
            <a:solidFill>
              <a:srgbClr val="457E5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" name="Slide Title"/>
          <p:cNvSpPr txBox="1">
            <a:spLocks noGrp="1"/>
          </p:cNvSpPr>
          <p:nvPr>
            <p:ph type="body" sz="half" idx="22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Slide">
    <p:bg>
      <p:bgPr>
        <a:solidFill>
          <a:srgbClr val="F05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RP-PropelLogo_(White)-icon.png" descr="PRP-PropelLogo_(White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90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Subtitle can go here.</a:t>
            </a:r>
          </a:p>
        </p:txBody>
      </p:sp>
      <p:sp>
        <p:nvSpPr>
          <p:cNvPr id="91" name="Line"/>
          <p:cNvSpPr/>
          <p:nvPr/>
        </p:nvSpPr>
        <p:spPr>
          <a:xfrm>
            <a:off x="-389093" y="12720869"/>
            <a:ext cx="16154672" cy="1"/>
          </a:xfrm>
          <a:prstGeom prst="line">
            <a:avLst/>
          </a:prstGeom>
          <a:ln w="127000">
            <a:solidFill>
              <a:srgbClr val="F0963B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2" name="Slide Title"/>
          <p:cNvSpPr txBox="1">
            <a:spLocks noGrp="1"/>
          </p:cNvSpPr>
          <p:nvPr>
            <p:ph type="body" sz="half" idx="22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pic>
        <p:nvPicPr>
          <p:cNvPr id="93" name="commonwealth-logo1-white.png" descr="commonwealth-logo1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813" y="11959189"/>
            <a:ext cx="3132227" cy="1358893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Slide copy 2">
    <p:bg>
      <p:bgPr>
        <a:solidFill>
          <a:srgbClr val="F09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RP-PropelLogo_(White)-icon.png" descr="PRP-PropelLogo_(White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/>
            </a:lvl1pPr>
          </a:lstStyle>
          <a:p>
            <a:r>
              <a:t>propelnow.co</a:t>
            </a:r>
          </a:p>
        </p:txBody>
      </p:sp>
      <p:sp>
        <p:nvSpPr>
          <p:cNvPr id="103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Subtitle can go here.</a:t>
            </a:r>
          </a:p>
        </p:txBody>
      </p:sp>
      <p:sp>
        <p:nvSpPr>
          <p:cNvPr id="104" name="Line"/>
          <p:cNvSpPr/>
          <p:nvPr/>
        </p:nvSpPr>
        <p:spPr>
          <a:xfrm>
            <a:off x="-389093" y="12720869"/>
            <a:ext cx="16276849" cy="1"/>
          </a:xfrm>
          <a:prstGeom prst="line">
            <a:avLst/>
          </a:prstGeom>
          <a:ln w="127000">
            <a:solidFill>
              <a:srgbClr val="F050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" name="Slide Title"/>
          <p:cNvSpPr txBox="1">
            <a:spLocks noGrp="1"/>
          </p:cNvSpPr>
          <p:nvPr>
            <p:ph type="body" sz="half" idx="22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pic>
        <p:nvPicPr>
          <p:cNvPr id="106" name="commonwealth-logo1-white.png" descr="commonwealth-logo1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813" y="11959189"/>
            <a:ext cx="3132227" cy="135889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Slide copy">
    <p:bg>
      <p:bgPr>
        <a:solidFill>
          <a:srgbClr val="76C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ubtitle can go here."/>
          <p:cNvSpPr txBox="1">
            <a:spLocks noGrp="1"/>
          </p:cNvSpPr>
          <p:nvPr>
            <p:ph type="body" sz="quarter" idx="21"/>
          </p:nvPr>
        </p:nvSpPr>
        <p:spPr>
          <a:xfrm>
            <a:off x="1201340" y="6038985"/>
            <a:ext cx="21488302" cy="25551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Subtitle can go here.</a:t>
            </a:r>
          </a:p>
        </p:txBody>
      </p:sp>
      <p:sp>
        <p:nvSpPr>
          <p:cNvPr id="115" name="Line"/>
          <p:cNvSpPr/>
          <p:nvPr/>
        </p:nvSpPr>
        <p:spPr>
          <a:xfrm>
            <a:off x="-389093" y="12720869"/>
            <a:ext cx="19494306" cy="1"/>
          </a:xfrm>
          <a:prstGeom prst="line">
            <a:avLst/>
          </a:prstGeom>
          <a:ln w="127000">
            <a:solidFill>
              <a:srgbClr val="F050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" name="Slide Title"/>
          <p:cNvSpPr txBox="1">
            <a:spLocks noGrp="1"/>
          </p:cNvSpPr>
          <p:nvPr>
            <p:ph type="body" sz="half" idx="22"/>
          </p:nvPr>
        </p:nvSpPr>
        <p:spPr>
          <a:xfrm>
            <a:off x="1206500" y="1384300"/>
            <a:ext cx="21477983" cy="4992986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70000"/>
              </a:lnSpc>
              <a:defRPr sz="13600" spc="-272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Slide Title</a:t>
            </a:r>
          </a:p>
        </p:txBody>
      </p:sp>
      <p:pic>
        <p:nvPicPr>
          <p:cNvPr id="117" name="PRP-PropelLogo_(White)-icon.png" descr="PRP-PropelLogo_(White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577"/>
            <a:ext cx="1297584" cy="129758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/>
            </a:lvl1pPr>
          </a:lstStyle>
          <a:p>
            <a:r>
              <a:t>propelnow.co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@jamienotter"/>
          <p:cNvSpPr txBox="1"/>
          <p:nvPr/>
        </p:nvSpPr>
        <p:spPr>
          <a:xfrm>
            <a:off x="1150540" y="12058785"/>
            <a:ext cx="4434287" cy="107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800"/>
            </a:lvl1pPr>
          </a:lstStyle>
          <a:p>
            <a:r>
              <a:t>@jamienotter</a:t>
            </a:r>
          </a:p>
        </p:txBody>
      </p:sp>
      <p:sp>
        <p:nvSpPr>
          <p:cNvPr id="3" name="speaker  |  author  |  consultant"/>
          <p:cNvSpPr txBox="1"/>
          <p:nvPr/>
        </p:nvSpPr>
        <p:spPr>
          <a:xfrm>
            <a:off x="1150540" y="10747675"/>
            <a:ext cx="9014026" cy="817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defRPr sz="3000"/>
            </a:pPr>
            <a:r>
              <a:t>speaker  </a:t>
            </a:r>
            <a:r>
              <a:rPr>
                <a:solidFill>
                  <a:srgbClr val="F0963B"/>
                </a:solidFill>
              </a:rPr>
              <a:t>|</a:t>
            </a:r>
            <a:r>
              <a:t>  author  </a:t>
            </a:r>
            <a:r>
              <a:rPr>
                <a:solidFill>
                  <a:srgbClr val="F0963B"/>
                </a:solidFill>
              </a:rPr>
              <a:t>| </a:t>
            </a:r>
            <a:r>
              <a:t> consultant</a:t>
            </a:r>
          </a:p>
        </p:txBody>
      </p:sp>
      <p:sp>
        <p:nvSpPr>
          <p:cNvPr id="4" name="Jamie Notter"/>
          <p:cNvSpPr txBox="1"/>
          <p:nvPr/>
        </p:nvSpPr>
        <p:spPr>
          <a:xfrm>
            <a:off x="1150540" y="9126342"/>
            <a:ext cx="8586195" cy="187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l" defTabSz="2048204">
              <a:lnSpc>
                <a:spcPct val="80000"/>
              </a:lnSpc>
              <a:defRPr sz="9239" spc="-184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Jamie Notter</a:t>
            </a:r>
          </a:p>
        </p:txBody>
      </p:sp>
      <p:sp>
        <p:nvSpPr>
          <p:cNvPr id="5" name="Title Text"/>
          <p:cNvSpPr txBox="1"/>
          <p:nvPr/>
        </p:nvSpPr>
        <p:spPr>
          <a:xfrm>
            <a:off x="1206496" y="2621673"/>
            <a:ext cx="13564597" cy="524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70000"/>
              </a:lnSpc>
              <a:defRPr sz="13600" spc="-272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PRP-PropelLogo_(White)-h.png" descr="PRP-PropelLogo_(White)-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170191" y="10907935"/>
            <a:ext cx="5654292" cy="192831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ropelnow.co"/>
          <p:cNvSpPr txBox="1"/>
          <p:nvPr/>
        </p:nvSpPr>
        <p:spPr>
          <a:xfrm>
            <a:off x="20903166" y="122890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4000500"/>
            <a:ext cx="21971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1pPr>
      <a:lvl2pPr marL="0" marR="0" indent="45720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2pPr>
      <a:lvl3pPr marL="0" marR="0" indent="91440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3pPr>
      <a:lvl4pPr marL="0" marR="0" indent="137160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4pPr>
      <a:lvl5pPr marL="0" marR="0" indent="182880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5pPr>
      <a:lvl6pPr marL="0" marR="0" indent="228600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6pPr>
      <a:lvl7pPr marL="0" marR="0" indent="274320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7pPr>
      <a:lvl8pPr marL="0" marR="0" indent="320040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8pPr>
      <a:lvl9pPr marL="0" marR="0" indent="3657600" algn="l" defTabSz="2438338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00" b="0" i="0" u="none" strike="noStrike" cap="none" spc="-272" baseline="0">
          <a:solidFill>
            <a:srgbClr val="FFFFFF"/>
          </a:solidFill>
          <a:uFillTx/>
          <a:latin typeface="+mn-lt"/>
          <a:ea typeface="+mn-ea"/>
          <a:cs typeface="+mn-cs"/>
          <a:sym typeface="Prompt-SemiBold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FFFFFF"/>
          </a:solidFill>
          <a:uFillTx/>
          <a:latin typeface="Prompt-Regular"/>
          <a:ea typeface="Prompt-Regular"/>
          <a:cs typeface="Prompt-Regular"/>
          <a:sym typeface="Prompt-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applewebdata://C6B7B1F5-1368-4FD8-9C55-6FF90156FE2F/s/photos/working-outside?utm_source=unsplash&amp;utm_medium=referral&amp;utm_content=creditCopyText" TargetMode="External"/><Relationship Id="rId3" Type="http://schemas.openxmlformats.org/officeDocument/2006/relationships/hyperlink" Target="https://unsplash.com/@chris_istong?utm_source=unsplash&amp;utm_medium=referral&amp;utm_content=creditCopyText" TargetMode="External"/><Relationship Id="rId7" Type="http://schemas.openxmlformats.org/officeDocument/2006/relationships/hyperlink" Target="https://unsplash.com/@clamt?utm_source=unsplash&amp;utm_medium=referral&amp;utm_content=creditCopyTex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hyperlink" Target="applewebdata://AB640031-A8A3-4574-9C86-037208CF0F7F/s/photos/construction?utm_source=unsplash&amp;utm_medium=referral&amp;utm_content=creditCopyText" TargetMode="External"/><Relationship Id="rId5" Type="http://schemas.openxmlformats.org/officeDocument/2006/relationships/hyperlink" Target="https://unsplash.com/@da_b_da?utm_source=unsplash&amp;utm_medium=referral&amp;utm_content=creditCopyText" TargetMode="External"/><Relationship Id="rId4" Type="http://schemas.openxmlformats.org/officeDocument/2006/relationships/hyperlink" Target="applewebdata://85182E08-7DC9-4202-BAF0-5D3DE4A62793/s/photos/head-in-hands?utm_source=unsplash&amp;utm_medium=referral&amp;utm_content=creditCopyText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41" name="GreenGradientOverlay.png" descr="GreenGradient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1881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@jamienotter"/>
          <p:cNvSpPr txBox="1"/>
          <p:nvPr/>
        </p:nvSpPr>
        <p:spPr>
          <a:xfrm>
            <a:off x="1150540" y="12058785"/>
            <a:ext cx="4434287" cy="107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800"/>
            </a:lvl1pPr>
          </a:lstStyle>
          <a:p>
            <a:r>
              <a:t>@jamienotter</a:t>
            </a:r>
          </a:p>
        </p:txBody>
      </p:sp>
      <p:sp>
        <p:nvSpPr>
          <p:cNvPr id="243" name="speaker  |  author  |  consultant"/>
          <p:cNvSpPr txBox="1"/>
          <p:nvPr/>
        </p:nvSpPr>
        <p:spPr>
          <a:xfrm>
            <a:off x="1150540" y="10747675"/>
            <a:ext cx="9014026" cy="817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defRPr sz="3000"/>
            </a:pPr>
            <a:r>
              <a:t>speaker  </a:t>
            </a:r>
            <a:r>
              <a:rPr>
                <a:solidFill>
                  <a:srgbClr val="F0963B"/>
                </a:solidFill>
              </a:rPr>
              <a:t>|</a:t>
            </a:r>
            <a:r>
              <a:t>  author  </a:t>
            </a:r>
            <a:r>
              <a:rPr>
                <a:solidFill>
                  <a:srgbClr val="F0963B"/>
                </a:solidFill>
              </a:rPr>
              <a:t>| </a:t>
            </a:r>
            <a:r>
              <a:t> consultant</a:t>
            </a:r>
          </a:p>
        </p:txBody>
      </p:sp>
      <p:sp>
        <p:nvSpPr>
          <p:cNvPr id="244" name="Jamie Notter"/>
          <p:cNvSpPr txBox="1"/>
          <p:nvPr/>
        </p:nvSpPr>
        <p:spPr>
          <a:xfrm>
            <a:off x="1150540" y="9126342"/>
            <a:ext cx="8586195" cy="187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l" defTabSz="2048204">
              <a:lnSpc>
                <a:spcPct val="80000"/>
              </a:lnSpc>
              <a:defRPr sz="9239" spc="-184">
                <a:latin typeface="+mn-lt"/>
                <a:ea typeface="+mn-ea"/>
                <a:cs typeface="+mn-cs"/>
                <a:sym typeface="Prompt-SemiBold"/>
              </a:defRPr>
            </a:lvl1pPr>
          </a:lstStyle>
          <a:p>
            <a:r>
              <a:t>Jamie Notter</a:t>
            </a:r>
          </a:p>
        </p:txBody>
      </p:sp>
      <p:sp>
        <p:nvSpPr>
          <p:cNvPr id="245" name="Helping Employees Outshine the Effects of Pandemic Fatigue"/>
          <p:cNvSpPr txBox="1">
            <a:spLocks noGrp="1"/>
          </p:cNvSpPr>
          <p:nvPr>
            <p:ph type="title"/>
          </p:nvPr>
        </p:nvSpPr>
        <p:spPr>
          <a:xfrm>
            <a:off x="1206496" y="3332873"/>
            <a:ext cx="18416890" cy="5241675"/>
          </a:xfrm>
          <a:prstGeom prst="rect">
            <a:avLst/>
          </a:prstGeom>
        </p:spPr>
        <p:txBody>
          <a:bodyPr/>
          <a:lstStyle>
            <a:lvl1pPr defTabSz="1975054">
              <a:defRPr sz="11016" spc="-220"/>
            </a:lvl1pPr>
          </a:lstStyle>
          <a:p>
            <a:r>
              <a:t>Helping Employees Outshine the Effects of Pandemic Fatigue</a:t>
            </a:r>
          </a:p>
        </p:txBody>
      </p:sp>
      <p:pic>
        <p:nvPicPr>
          <p:cNvPr id="246" name="PRP-PropelLogo_(White)-h.png" descr="PRP-PropelLogo_(White)-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0191" y="10907935"/>
            <a:ext cx="5654292" cy="192831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ropelnow.co"/>
          <p:cNvSpPr txBox="1"/>
          <p:nvPr/>
        </p:nvSpPr>
        <p:spPr>
          <a:xfrm>
            <a:off x="20903166" y="122890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E1E2E2"/>
                </a:solidFill>
              </a:defRPr>
            </a:lvl1pPr>
          </a:lstStyle>
          <a:p>
            <a:r>
              <a:t>propelnow.co</a:t>
            </a:r>
          </a:p>
        </p:txBody>
      </p:sp>
      <p:pic>
        <p:nvPicPr>
          <p:cNvPr id="248" name="commonwealth-logo1-white.png" descr="commonwealth-logo1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4012" y="11374989"/>
            <a:ext cx="4772688" cy="2070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creen Shot 2021-03-23 at 6.47.20 AM.png" descr="Screen Shot 2021-03-23 at 6.47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3" y="1444132"/>
            <a:ext cx="24188501" cy="9419945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tangle"/>
          <p:cNvSpPr/>
          <p:nvPr/>
        </p:nvSpPr>
        <p:spPr>
          <a:xfrm>
            <a:off x="1168400" y="7543800"/>
            <a:ext cx="21902440" cy="1270000"/>
          </a:xfrm>
          <a:prstGeom prst="rect">
            <a:avLst/>
          </a:prstGeom>
          <a:ln w="215900">
            <a:solidFill>
              <a:srgbClr val="457E5C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creen Shot 2021-03-23 at 6.47.20 AM.png" descr="Screen Shot 2021-03-23 at 6.47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3" y="1444132"/>
            <a:ext cx="24188501" cy="9419945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Rectangle"/>
          <p:cNvSpPr/>
          <p:nvPr/>
        </p:nvSpPr>
        <p:spPr>
          <a:xfrm>
            <a:off x="1168400" y="7543800"/>
            <a:ext cx="21902440" cy="1270000"/>
          </a:xfrm>
          <a:prstGeom prst="rect">
            <a:avLst/>
          </a:prstGeom>
          <a:ln w="215900">
            <a:solidFill>
              <a:srgbClr val="457E5C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Rectangle"/>
          <p:cNvSpPr/>
          <p:nvPr/>
        </p:nvSpPr>
        <p:spPr>
          <a:xfrm>
            <a:off x="1168400" y="8940800"/>
            <a:ext cx="21902440" cy="1270000"/>
          </a:xfrm>
          <a:prstGeom prst="rect">
            <a:avLst/>
          </a:prstGeom>
          <a:ln w="215900">
            <a:solidFill>
              <a:srgbClr val="457E5C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creen Shot 2021-03-23 at 6.47.31 AM.png" descr="Screen Shot 2021-03-23 at 6.47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680" y="1481934"/>
            <a:ext cx="24587378" cy="9361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creen Shot 2021-03-23 at 6.47.31 AM.png" descr="Screen Shot 2021-03-23 at 6.47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680" y="1481934"/>
            <a:ext cx="24587378" cy="936180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Rectangle"/>
          <p:cNvSpPr/>
          <p:nvPr/>
        </p:nvSpPr>
        <p:spPr>
          <a:xfrm>
            <a:off x="1193800" y="8458200"/>
            <a:ext cx="21902440" cy="1270000"/>
          </a:xfrm>
          <a:prstGeom prst="rect">
            <a:avLst/>
          </a:prstGeom>
          <a:ln w="215900">
            <a:solidFill>
              <a:srgbClr val="457E5C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embrace employee-centric design"/>
          <p:cNvSpPr txBox="1">
            <a:spLocks noGrp="1"/>
          </p:cNvSpPr>
          <p:nvPr>
            <p:ph type="title" idx="4294967295"/>
          </p:nvPr>
        </p:nvSpPr>
        <p:spPr>
          <a:xfrm>
            <a:off x="2244364" y="1724815"/>
            <a:ext cx="21901043" cy="483021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2438400">
              <a:lnSpc>
                <a:spcPct val="90000"/>
              </a:lnSpc>
              <a:defRPr sz="10000" spc="-200">
                <a:latin typeface="Prompt-Medium"/>
                <a:ea typeface="Prompt-Medium"/>
                <a:cs typeface="Prompt-Medium"/>
                <a:sym typeface="Prompt-Medium"/>
              </a:defRPr>
            </a:lvl1pPr>
          </a:lstStyle>
          <a:p>
            <a:r>
              <a:t>embrace employee-centric design</a:t>
            </a:r>
          </a:p>
        </p:txBody>
      </p:sp>
      <p:sp>
        <p:nvSpPr>
          <p:cNvPr id="288" name="customization…"/>
          <p:cNvSpPr txBox="1">
            <a:spLocks noGrp="1"/>
          </p:cNvSpPr>
          <p:nvPr>
            <p:ph type="body" sz="half" idx="4294967295"/>
          </p:nvPr>
        </p:nvSpPr>
        <p:spPr>
          <a:xfrm>
            <a:off x="12665852" y="4752892"/>
            <a:ext cx="16102803" cy="79568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customization</a:t>
            </a:r>
          </a:p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flexible managers</a:t>
            </a:r>
          </a:p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future of work</a:t>
            </a:r>
          </a:p>
        </p:txBody>
      </p:sp>
      <p:pic>
        <p:nvPicPr>
          <p:cNvPr id="289" name="workingonstoop.jpg" descr="workingonsto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279900"/>
            <a:ext cx="9149081" cy="7212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cknowledge the impact…"/>
          <p:cNvSpPr txBox="1">
            <a:spLocks noGrp="1"/>
          </p:cNvSpPr>
          <p:nvPr>
            <p:ph type="body" idx="21"/>
          </p:nvPr>
        </p:nvSpPr>
        <p:spPr>
          <a:xfrm>
            <a:off x="11564540" y="2736985"/>
            <a:ext cx="12474179" cy="7988394"/>
          </a:xfrm>
          <a:prstGeom prst="rect">
            <a:avLst/>
          </a:prstGeom>
        </p:spPr>
        <p:txBody>
          <a:bodyPr/>
          <a:lstStyle/>
          <a:p>
            <a:pPr marL="395731" indent="-395731" defTabSz="676909">
              <a:buSzPct val="100000"/>
              <a:buChar char="•"/>
              <a:defRPr sz="7872"/>
            </a:pPr>
            <a:r>
              <a:t>acknowledge the impact</a:t>
            </a:r>
          </a:p>
          <a:p>
            <a:pPr marL="395731" indent="-395731" defTabSz="676909">
              <a:buSzPct val="100000"/>
              <a:buChar char="•"/>
              <a:defRPr sz="7872"/>
            </a:pPr>
            <a:r>
              <a:t>make some changes permanent</a:t>
            </a:r>
          </a:p>
          <a:p>
            <a:pPr marL="395731" indent="-395731" defTabSz="676909">
              <a:buSzPct val="100000"/>
              <a:buChar char="•"/>
              <a:defRPr sz="7872"/>
            </a:pPr>
            <a:r>
              <a:t>embrace employee-centric design</a:t>
            </a:r>
          </a:p>
        </p:txBody>
      </p:sp>
      <p:sp>
        <p:nvSpPr>
          <p:cNvPr id="292" name="#3: Outshining the effects of Pandemic  Fatigue"/>
          <p:cNvSpPr txBox="1"/>
          <p:nvPr/>
        </p:nvSpPr>
        <p:spPr>
          <a:xfrm>
            <a:off x="261540" y="3270385"/>
            <a:ext cx="11222435" cy="798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825500">
              <a:defRPr sz="9600">
                <a:latin typeface="Prompt-Regular"/>
                <a:ea typeface="Prompt-Regular"/>
                <a:cs typeface="Prompt-Regular"/>
                <a:sym typeface="Prompt-Regular"/>
              </a:defRPr>
            </a:pPr>
            <a:r>
              <a:t>#3: Outshining the effects of Pandemic </a:t>
            </a:r>
            <a:br/>
            <a:r>
              <a:t>Fatigue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Jamie Notter, Co-Founder…"/>
          <p:cNvSpPr txBox="1">
            <a:spLocks noGrp="1"/>
          </p:cNvSpPr>
          <p:nvPr>
            <p:ph type="body" idx="21"/>
          </p:nvPr>
        </p:nvSpPr>
        <p:spPr>
          <a:xfrm>
            <a:off x="1201340" y="6038985"/>
            <a:ext cx="20450672" cy="5197867"/>
          </a:xfrm>
          <a:prstGeom prst="rect">
            <a:avLst/>
          </a:prstGeom>
        </p:spPr>
        <p:txBody>
          <a:bodyPr/>
          <a:lstStyle/>
          <a:p>
            <a:pPr>
              <a:defRPr sz="7500"/>
            </a:pPr>
            <a:r>
              <a:t>Jamie Notter, Co-Founder</a:t>
            </a:r>
          </a:p>
          <a:p>
            <a:pPr>
              <a:defRPr sz="7500"/>
            </a:pPr>
            <a:r>
              <a:t>jamie@propelnow.co</a:t>
            </a:r>
          </a:p>
          <a:p>
            <a:pPr>
              <a:defRPr sz="7500"/>
            </a:pPr>
            <a:r>
              <a:t>https://propelnow.co</a:t>
            </a:r>
          </a:p>
        </p:txBody>
      </p:sp>
      <p:sp>
        <p:nvSpPr>
          <p:cNvPr id="295" name="Q&amp;A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0" spc="-400"/>
            </a:lvl1pPr>
          </a:lstStyle>
          <a:p>
            <a:r>
              <a:t>Q&amp;A</a:t>
            </a:r>
          </a:p>
        </p:txBody>
      </p:sp>
      <p:pic>
        <p:nvPicPr>
          <p:cNvPr id="296" name="PRP-PropelLogo_(CMYK)-tag.png" descr="PRP-PropelLogo_(CMYK)-t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158" y="2514600"/>
            <a:ext cx="7640490" cy="6685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Image cred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Image credits</a:t>
            </a:r>
          </a:p>
        </p:txBody>
      </p:sp>
      <p:pic>
        <p:nvPicPr>
          <p:cNvPr id="299" name="PRP-PropelLogo_(RGB)-icon.png" descr="PRP-PropelLogo_(RGB)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12" y="12008938"/>
            <a:ext cx="1297584" cy="129686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propelnow.co"/>
          <p:cNvSpPr txBox="1"/>
          <p:nvPr/>
        </p:nvSpPr>
        <p:spPr>
          <a:xfrm>
            <a:off x="19836366" y="12339869"/>
            <a:ext cx="257098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000">
                <a:solidFill>
                  <a:srgbClr val="457E5C"/>
                </a:solidFill>
              </a:defRPr>
            </a:lvl1pPr>
          </a:lstStyle>
          <a:p>
            <a:r>
              <a:t>propelnow.co</a:t>
            </a:r>
          </a:p>
        </p:txBody>
      </p:sp>
      <p:sp>
        <p:nvSpPr>
          <p:cNvPr id="301" name="Man on bench: Photo by christopher catbagan on Unsplash"/>
          <p:cNvSpPr txBox="1"/>
          <p:nvPr/>
        </p:nvSpPr>
        <p:spPr>
          <a:xfrm>
            <a:off x="2223045" y="5080000"/>
            <a:ext cx="694677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 u="sng">
                <a:solidFill>
                  <a:srgbClr val="0000E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Man on bench: </a:t>
            </a:r>
            <a:r>
              <a:rPr u="none">
                <a:solidFill>
                  <a:srgbClr val="000000"/>
                </a:solidFill>
              </a:rPr>
              <a:t>Photo by </a:t>
            </a:r>
            <a:r>
              <a:rPr>
                <a:hlinkClick r:id="rId3"/>
              </a:rPr>
              <a:t>christopher catbagan</a:t>
            </a:r>
            <a:r>
              <a:rPr u="none">
                <a:solidFill>
                  <a:srgbClr val="000000"/>
                </a:solidFill>
              </a:rPr>
              <a:t> on </a:t>
            </a:r>
            <a:r>
              <a:rPr>
                <a:hlinkClick r:id="rId4"/>
              </a:rPr>
              <a:t>Unsplash</a:t>
            </a:r>
            <a:r>
              <a:rPr u="non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2" name="Scaffolding: Photo by Jay Ee on Unsplash"/>
          <p:cNvSpPr txBox="1"/>
          <p:nvPr/>
        </p:nvSpPr>
        <p:spPr>
          <a:xfrm>
            <a:off x="2223045" y="7048500"/>
            <a:ext cx="62020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Scaffolding: Photo by </a:t>
            </a:r>
            <a:r>
              <a:rPr u="sng">
                <a:solidFill>
                  <a:srgbClr val="0000EE"/>
                </a:solidFill>
                <a:hlinkClick r:id="rId5"/>
              </a:rPr>
              <a:t>Jay Ee</a:t>
            </a:r>
            <a:r>
              <a:t> on </a:t>
            </a:r>
            <a:r>
              <a:rPr u="sng">
                <a:solidFill>
                  <a:srgbClr val="0000EE"/>
                </a:solidFill>
                <a:hlinkClick r:id="rId6"/>
              </a:rPr>
              <a:t>Unsplash</a:t>
            </a:r>
            <a:r>
              <a:t> </a:t>
            </a:r>
          </a:p>
        </p:txBody>
      </p:sp>
      <p:sp>
        <p:nvSpPr>
          <p:cNvPr id="303" name="woman on stoop: Photo by Callum T on Unsplash"/>
          <p:cNvSpPr txBox="1"/>
          <p:nvPr/>
        </p:nvSpPr>
        <p:spPr>
          <a:xfrm>
            <a:off x="2223045" y="8699500"/>
            <a:ext cx="73027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woman on stoop: Photo by </a:t>
            </a:r>
            <a:r>
              <a:rPr u="sng">
                <a:solidFill>
                  <a:srgbClr val="0000EE"/>
                </a:solidFill>
                <a:hlinkClick r:id="rId7"/>
              </a:rPr>
              <a:t>Callum T</a:t>
            </a:r>
            <a:r>
              <a:t> on </a:t>
            </a:r>
            <a:r>
              <a:rPr u="sng">
                <a:solidFill>
                  <a:srgbClr val="0000EE"/>
                </a:solidFill>
                <a:hlinkClick r:id="rId8"/>
              </a:rPr>
              <a:t>Unsplash</a:t>
            </a:r>
            <a:r>
              <a:t> </a:t>
            </a:r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0050" y="12052300"/>
            <a:ext cx="2400300" cy="104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internal mindset…"/>
          <p:cNvSpPr txBox="1">
            <a:spLocks noGrp="1"/>
          </p:cNvSpPr>
          <p:nvPr>
            <p:ph type="body" idx="21"/>
          </p:nvPr>
        </p:nvSpPr>
        <p:spPr>
          <a:xfrm>
            <a:off x="12072540" y="4057785"/>
            <a:ext cx="12474179" cy="7988394"/>
          </a:xfrm>
          <a:prstGeom prst="rect">
            <a:avLst/>
          </a:prstGeom>
        </p:spPr>
        <p:txBody>
          <a:bodyPr/>
          <a:lstStyle/>
          <a:p>
            <a:pPr marL="482600" indent="-482600">
              <a:buSzPct val="100000"/>
              <a:buChar char="•"/>
              <a:defRPr sz="9600"/>
            </a:pPr>
            <a:r>
              <a:t>internal mindset</a:t>
            </a:r>
          </a:p>
          <a:p>
            <a:pPr marL="482600" indent="-482600">
              <a:buSzPct val="100000"/>
              <a:buChar char="•"/>
              <a:defRPr sz="9600"/>
            </a:pPr>
            <a:r>
              <a:t>problem solving</a:t>
            </a:r>
          </a:p>
          <a:p>
            <a:pPr marL="482600" indent="-482600">
              <a:buSzPct val="100000"/>
              <a:buChar char="•"/>
              <a:defRPr sz="9600"/>
            </a:pPr>
            <a:r>
              <a:t>ladder of inference</a:t>
            </a:r>
          </a:p>
        </p:txBody>
      </p:sp>
      <p:sp>
        <p:nvSpPr>
          <p:cNvPr id="251" name="#1: Managing Conflict in the Middle of a Pandemic"/>
          <p:cNvSpPr txBox="1"/>
          <p:nvPr/>
        </p:nvSpPr>
        <p:spPr>
          <a:xfrm>
            <a:off x="261540" y="3270385"/>
            <a:ext cx="11222435" cy="798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9600">
                <a:latin typeface="Prompt-Regular"/>
                <a:ea typeface="Prompt-Regular"/>
                <a:cs typeface="Prompt-Regular"/>
                <a:sym typeface="Prompt-Regular"/>
              </a:defRPr>
            </a:lvl1pPr>
          </a:lstStyle>
          <a:p>
            <a:r>
              <a:t>#1: Managing Conflict in the Middle of a Pandemic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what is culture…"/>
          <p:cNvSpPr txBox="1">
            <a:spLocks noGrp="1"/>
          </p:cNvSpPr>
          <p:nvPr>
            <p:ph type="body" idx="21"/>
          </p:nvPr>
        </p:nvSpPr>
        <p:spPr>
          <a:xfrm>
            <a:off x="12072540" y="4057785"/>
            <a:ext cx="12474179" cy="7988394"/>
          </a:xfrm>
          <a:prstGeom prst="rect">
            <a:avLst/>
          </a:prstGeom>
        </p:spPr>
        <p:txBody>
          <a:bodyPr/>
          <a:lstStyle/>
          <a:p>
            <a:pPr marL="482600" indent="-482600">
              <a:buSzPct val="100000"/>
              <a:buChar char="•"/>
              <a:defRPr sz="9600"/>
            </a:pPr>
            <a:r>
              <a:t>what is culture</a:t>
            </a:r>
          </a:p>
          <a:p>
            <a:pPr marL="482600" indent="-482600">
              <a:buSzPct val="100000"/>
              <a:buChar char="•"/>
              <a:defRPr sz="9600"/>
            </a:pPr>
            <a:r>
              <a:t>culture change</a:t>
            </a:r>
          </a:p>
          <a:p>
            <a:pPr marL="482600" indent="-482600">
              <a:buSzPct val="100000"/>
              <a:buChar char="•"/>
              <a:defRPr sz="9600"/>
            </a:pPr>
            <a:r>
              <a:t>5 types of “plays”</a:t>
            </a:r>
          </a:p>
        </p:txBody>
      </p:sp>
      <p:sp>
        <p:nvSpPr>
          <p:cNvPr id="254" name="#2: Shifting Culture for the Hybrid  Workplace"/>
          <p:cNvSpPr txBox="1"/>
          <p:nvPr/>
        </p:nvSpPr>
        <p:spPr>
          <a:xfrm>
            <a:off x="261540" y="3270385"/>
            <a:ext cx="11222435" cy="798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825500">
              <a:defRPr sz="9600">
                <a:latin typeface="Prompt-Regular"/>
                <a:ea typeface="Prompt-Regular"/>
                <a:cs typeface="Prompt-Regular"/>
                <a:sym typeface="Prompt-Regular"/>
              </a:defRPr>
            </a:pPr>
            <a:r>
              <a:t>#2: Shifting Culture for the Hybrid </a:t>
            </a:r>
            <a:br/>
            <a:r>
              <a:t>Workplace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acknowledge the impact…"/>
          <p:cNvSpPr txBox="1">
            <a:spLocks noGrp="1"/>
          </p:cNvSpPr>
          <p:nvPr>
            <p:ph type="body" idx="21"/>
          </p:nvPr>
        </p:nvSpPr>
        <p:spPr>
          <a:xfrm>
            <a:off x="11564540" y="2736985"/>
            <a:ext cx="12474179" cy="7988394"/>
          </a:xfrm>
          <a:prstGeom prst="rect">
            <a:avLst/>
          </a:prstGeom>
        </p:spPr>
        <p:txBody>
          <a:bodyPr/>
          <a:lstStyle/>
          <a:p>
            <a:pPr marL="395731" indent="-395731" defTabSz="676909">
              <a:buSzPct val="100000"/>
              <a:buChar char="•"/>
              <a:defRPr sz="7872"/>
            </a:pPr>
            <a:r>
              <a:t>acknowledge the impact</a:t>
            </a:r>
          </a:p>
          <a:p>
            <a:pPr marL="395731" indent="-395731" defTabSz="676909">
              <a:buSzPct val="100000"/>
              <a:buChar char="•"/>
              <a:defRPr sz="7872"/>
            </a:pPr>
            <a:r>
              <a:t>make some changes permanent</a:t>
            </a:r>
          </a:p>
          <a:p>
            <a:pPr marL="395731" indent="-395731" defTabSz="676909">
              <a:buSzPct val="100000"/>
              <a:buChar char="•"/>
              <a:defRPr sz="7872"/>
            </a:pPr>
            <a:r>
              <a:t>embrace employee-centric design</a:t>
            </a:r>
          </a:p>
        </p:txBody>
      </p:sp>
      <p:sp>
        <p:nvSpPr>
          <p:cNvPr id="257" name="#3: Outshining the effects of Pandemic  Fatigue"/>
          <p:cNvSpPr txBox="1"/>
          <p:nvPr/>
        </p:nvSpPr>
        <p:spPr>
          <a:xfrm>
            <a:off x="261540" y="3270385"/>
            <a:ext cx="11222435" cy="798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825500">
              <a:defRPr sz="9600">
                <a:latin typeface="Prompt-Regular"/>
                <a:ea typeface="Prompt-Regular"/>
                <a:cs typeface="Prompt-Regular"/>
                <a:sym typeface="Prompt-Regular"/>
              </a:defRPr>
            </a:pPr>
            <a:r>
              <a:t>#3: Outshining the effects of Pandemic </a:t>
            </a:r>
            <a:br/>
            <a:r>
              <a:t>Fatigue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cknowledge the impact"/>
          <p:cNvSpPr txBox="1">
            <a:spLocks noGrp="1"/>
          </p:cNvSpPr>
          <p:nvPr>
            <p:ph type="title" idx="4294967295"/>
          </p:nvPr>
        </p:nvSpPr>
        <p:spPr>
          <a:xfrm>
            <a:off x="2244364" y="1724815"/>
            <a:ext cx="21100248" cy="483021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2438400">
              <a:lnSpc>
                <a:spcPct val="90000"/>
              </a:lnSpc>
              <a:defRPr sz="10000" spc="-200">
                <a:latin typeface="Prompt-Medium"/>
                <a:ea typeface="Prompt-Medium"/>
                <a:cs typeface="Prompt-Medium"/>
                <a:sym typeface="Prompt-Medium"/>
              </a:defRPr>
            </a:lvl1pPr>
          </a:lstStyle>
          <a:p>
            <a:r>
              <a:t>acknowledge the impact</a:t>
            </a:r>
          </a:p>
        </p:txBody>
      </p:sp>
      <p:sp>
        <p:nvSpPr>
          <p:cNvPr id="260" name="cognitive load…"/>
          <p:cNvSpPr txBox="1">
            <a:spLocks noGrp="1"/>
          </p:cNvSpPr>
          <p:nvPr>
            <p:ph type="body" sz="half" idx="4294967295"/>
          </p:nvPr>
        </p:nvSpPr>
        <p:spPr>
          <a:xfrm>
            <a:off x="12665852" y="4752892"/>
            <a:ext cx="16102803" cy="79568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cognitive load</a:t>
            </a:r>
          </a:p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innovative support</a:t>
            </a:r>
          </a:p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long tail of recovery</a:t>
            </a:r>
          </a:p>
        </p:txBody>
      </p:sp>
      <p:pic>
        <p:nvPicPr>
          <p:cNvPr id="261" name="headinhands.jpg" descr="headin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07" y="4343400"/>
            <a:ext cx="8024879" cy="7069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make some changes permanent"/>
          <p:cNvSpPr txBox="1">
            <a:spLocks noGrp="1"/>
          </p:cNvSpPr>
          <p:nvPr>
            <p:ph type="title" idx="4294967295"/>
          </p:nvPr>
        </p:nvSpPr>
        <p:spPr>
          <a:xfrm>
            <a:off x="2244364" y="1724815"/>
            <a:ext cx="20525276" cy="483021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2438400">
              <a:lnSpc>
                <a:spcPct val="90000"/>
              </a:lnSpc>
              <a:defRPr sz="10000" spc="-200">
                <a:latin typeface="Prompt-Medium"/>
                <a:ea typeface="Prompt-Medium"/>
                <a:cs typeface="Prompt-Medium"/>
                <a:sym typeface="Prompt-Medium"/>
              </a:defRPr>
            </a:lvl1pPr>
          </a:lstStyle>
          <a:p>
            <a:r>
              <a:t>make some changes permanent</a:t>
            </a:r>
          </a:p>
        </p:txBody>
      </p:sp>
      <p:sp>
        <p:nvSpPr>
          <p:cNvPr id="264" name="practices = systems…"/>
          <p:cNvSpPr txBox="1">
            <a:spLocks noGrp="1"/>
          </p:cNvSpPr>
          <p:nvPr>
            <p:ph type="body" sz="half" idx="4294967295"/>
          </p:nvPr>
        </p:nvSpPr>
        <p:spPr>
          <a:xfrm>
            <a:off x="12665852" y="4752892"/>
            <a:ext cx="16102803" cy="79568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practices = systems</a:t>
            </a:r>
          </a:p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hybrid = normal</a:t>
            </a:r>
          </a:p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agility = standard</a:t>
            </a:r>
          </a:p>
        </p:txBody>
      </p:sp>
      <p:pic>
        <p:nvPicPr>
          <p:cNvPr id="265" name="constructionscaffold.jpg" descr="constructionscaff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45" y="3860800"/>
            <a:ext cx="5359045" cy="8043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embrace employee-centric design"/>
          <p:cNvSpPr txBox="1">
            <a:spLocks noGrp="1"/>
          </p:cNvSpPr>
          <p:nvPr>
            <p:ph type="title" idx="4294967295"/>
          </p:nvPr>
        </p:nvSpPr>
        <p:spPr>
          <a:xfrm>
            <a:off x="2244364" y="1724815"/>
            <a:ext cx="21901043" cy="483021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2438400">
              <a:lnSpc>
                <a:spcPct val="90000"/>
              </a:lnSpc>
              <a:defRPr sz="10000" spc="-200">
                <a:latin typeface="Prompt-Medium"/>
                <a:ea typeface="Prompt-Medium"/>
                <a:cs typeface="Prompt-Medium"/>
                <a:sym typeface="Prompt-Medium"/>
              </a:defRPr>
            </a:lvl1pPr>
          </a:lstStyle>
          <a:p>
            <a:r>
              <a:t>embrace employee-centric design</a:t>
            </a:r>
          </a:p>
        </p:txBody>
      </p:sp>
      <p:sp>
        <p:nvSpPr>
          <p:cNvPr id="268" name="customization…"/>
          <p:cNvSpPr txBox="1">
            <a:spLocks noGrp="1"/>
          </p:cNvSpPr>
          <p:nvPr>
            <p:ph type="body" sz="half" idx="4294967295"/>
          </p:nvPr>
        </p:nvSpPr>
        <p:spPr>
          <a:xfrm>
            <a:off x="12665852" y="4752892"/>
            <a:ext cx="16102803" cy="79568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customization</a:t>
            </a:r>
          </a:p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flexible managers</a:t>
            </a:r>
          </a:p>
          <a:p>
            <a:pPr defTabSz="2438400">
              <a:lnSpc>
                <a:spcPct val="90000"/>
              </a:lnSpc>
              <a:spcBef>
                <a:spcPts val="2000"/>
              </a:spcBef>
              <a:defRPr sz="8000" spc="-79"/>
            </a:pPr>
            <a:r>
              <a:t>future of work</a:t>
            </a:r>
          </a:p>
        </p:txBody>
      </p:sp>
      <p:pic>
        <p:nvPicPr>
          <p:cNvPr id="269" name="workingonstoop.jpg" descr="workingonsto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99" y="4279899"/>
            <a:ext cx="9149082" cy="7212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creen Shot 2020-06-22 at 7.51.26 AM.png" descr="Screen Shot 2020-06-22 at 7.51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77" y="538251"/>
            <a:ext cx="16121167" cy="11217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creen Shot 2021-03-23 at 6.47.20 AM.png" descr="Screen Shot 2021-03-23 at 6.47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3" y="1444132"/>
            <a:ext cx="24188501" cy="9419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rompt-SemiBold"/>
        <a:ea typeface="Prompt-SemiBold"/>
        <a:cs typeface="Prompt-SemiBold"/>
      </a:majorFont>
      <a:minorFont>
        <a:latin typeface="Prompt-SemiBold"/>
        <a:ea typeface="Prompt-SemiBold"/>
        <a:cs typeface="Prompt-Semi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mpt-Light"/>
            <a:ea typeface="Prompt-Light"/>
            <a:cs typeface="Prompt-Light"/>
            <a:sym typeface="Prompt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rompt-SemiBold"/>
        <a:ea typeface="Prompt-SemiBold"/>
        <a:cs typeface="Prompt-SemiBold"/>
      </a:majorFont>
      <a:minorFont>
        <a:latin typeface="Prompt-SemiBold"/>
        <a:ea typeface="Prompt-SemiBold"/>
        <a:cs typeface="Prompt-Semi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mpt-Light"/>
            <a:ea typeface="Prompt-Light"/>
            <a:cs typeface="Prompt-Light"/>
            <a:sym typeface="Prompt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</Words>
  <Application>Microsoft Office PowerPoint</Application>
  <PresentationFormat>Custom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Avenir Heavy</vt:lpstr>
      <vt:lpstr>Avenir Roman</vt:lpstr>
      <vt:lpstr>Helvetica</vt:lpstr>
      <vt:lpstr>Helvetica Neue</vt:lpstr>
      <vt:lpstr>Helvetica Neue Medium</vt:lpstr>
      <vt:lpstr>Prompt-Light</vt:lpstr>
      <vt:lpstr>Prompt-Medium</vt:lpstr>
      <vt:lpstr>Prompt-Regular</vt:lpstr>
      <vt:lpstr>Prompt-SemiBold</vt:lpstr>
      <vt:lpstr>Times Roman</vt:lpstr>
      <vt:lpstr>21_BasicWhite</vt:lpstr>
      <vt:lpstr>Helping Employees Outshine the Effects of Pandemic Fatigue</vt:lpstr>
      <vt:lpstr>PowerPoint Presentation</vt:lpstr>
      <vt:lpstr>PowerPoint Presentation</vt:lpstr>
      <vt:lpstr>PowerPoint Presentation</vt:lpstr>
      <vt:lpstr>acknowledge the impact</vt:lpstr>
      <vt:lpstr>make some changes permanent</vt:lpstr>
      <vt:lpstr>embrace employee-centric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embrace employee-centric design</vt:lpstr>
      <vt:lpstr>PowerPoint Presentation</vt:lpstr>
      <vt:lpstr>PowerPoint Presentation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webinar will begin shortly…</dc:title>
  <dc:creator>Maria Fisichelli</dc:creator>
  <cp:lastModifiedBy>Maria Fisichelli</cp:lastModifiedBy>
  <cp:revision>2</cp:revision>
  <dcterms:modified xsi:type="dcterms:W3CDTF">2021-03-23T18:11:55Z</dcterms:modified>
</cp:coreProperties>
</file>