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sldIdLst>
    <p:sldId id="338" r:id="rId5"/>
    <p:sldId id="422" r:id="rId6"/>
    <p:sldId id="423" r:id="rId7"/>
    <p:sldId id="351" r:id="rId8"/>
    <p:sldId id="424" r:id="rId9"/>
    <p:sldId id="412" r:id="rId10"/>
    <p:sldId id="353" r:id="rId11"/>
    <p:sldId id="425" r:id="rId12"/>
    <p:sldId id="354"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413" r:id="rId26"/>
    <p:sldId id="415" r:id="rId27"/>
    <p:sldId id="397" r:id="rId28"/>
    <p:sldId id="398" r:id="rId29"/>
    <p:sldId id="399" r:id="rId30"/>
    <p:sldId id="400" r:id="rId31"/>
    <p:sldId id="401" r:id="rId32"/>
    <p:sldId id="402" r:id="rId33"/>
    <p:sldId id="419" r:id="rId34"/>
    <p:sldId id="373" r:id="rId35"/>
    <p:sldId id="421" r:id="rId36"/>
    <p:sldId id="375" r:id="rId37"/>
    <p:sldId id="377" r:id="rId38"/>
    <p:sldId id="376" r:id="rId39"/>
    <p:sldId id="378" r:id="rId40"/>
    <p:sldId id="381" r:id="rId41"/>
    <p:sldId id="403" r:id="rId42"/>
    <p:sldId id="404" r:id="rId43"/>
    <p:sldId id="405" r:id="rId44"/>
    <p:sldId id="379" r:id="rId45"/>
    <p:sldId id="380" r:id="rId46"/>
    <p:sldId id="406" r:id="rId47"/>
    <p:sldId id="407" r:id="rId48"/>
    <p:sldId id="408" r:id="rId49"/>
    <p:sldId id="409" r:id="rId50"/>
    <p:sldId id="411" r:id="rId51"/>
    <p:sldId id="410" r:id="rId52"/>
    <p:sldId id="382" r:id="rId53"/>
    <p:sldId id="383" r:id="rId54"/>
    <p:sldId id="384" r:id="rId55"/>
    <p:sldId id="385" r:id="rId56"/>
    <p:sldId id="386" r:id="rId57"/>
    <p:sldId id="387" r:id="rId58"/>
    <p:sldId id="388" r:id="rId59"/>
    <p:sldId id="389" r:id="rId60"/>
    <p:sldId id="390" r:id="rId61"/>
    <p:sldId id="391" r:id="rId62"/>
    <p:sldId id="392" r:id="rId63"/>
    <p:sldId id="393" r:id="rId64"/>
    <p:sldId id="394" r:id="rId65"/>
    <p:sldId id="395" r:id="rId66"/>
    <p:sldId id="420" r:id="rId67"/>
    <p:sldId id="396" r:id="rId68"/>
    <p:sldId id="416" r:id="rId69"/>
    <p:sldId id="368" r:id="rId70"/>
    <p:sldId id="369" r:id="rId71"/>
    <p:sldId id="370" r:id="rId72"/>
    <p:sldId id="371" r:id="rId73"/>
    <p:sldId id="372" r:id="rId74"/>
    <p:sldId id="352" r:id="rId75"/>
    <p:sldId id="349"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05A85"/>
    <a:srgbClr val="084772"/>
    <a:srgbClr val="00B4F0"/>
    <a:srgbClr val="4C94BF"/>
    <a:srgbClr val="E63641"/>
    <a:srgbClr val="0066A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A97B06-D083-29BB-6FAD-3D90A766A384}" v="496" dt="2024-01-23T15:29:10.563"/>
    <p1510:client id="{E947F2C4-369F-331A-D8FF-3481BE566738}" v="3" dt="2024-01-24T14:41:21.858"/>
    <p1510:client id="{F020EF93-1197-C20E-5851-B6B48277FE1A}" v="3" dt="2024-01-24T16:39:32.3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ah Poole" userId="S::noahpoole@commpayhr.com::b8e1849a-7793-4038-b7ad-3d90629998ce" providerId="AD" clId="Web-{E947F2C4-369F-331A-D8FF-3481BE566738}"/>
    <pc:docChg chg="modSld">
      <pc:chgData name="Noah Poole" userId="S::noahpoole@commpayhr.com::b8e1849a-7793-4038-b7ad-3d90629998ce" providerId="AD" clId="Web-{E947F2C4-369F-331A-D8FF-3481BE566738}" dt="2024-01-24T14:41:21.858" v="2" actId="20577"/>
      <pc:docMkLst>
        <pc:docMk/>
      </pc:docMkLst>
      <pc:sldChg chg="modSp">
        <pc:chgData name="Noah Poole" userId="S::noahpoole@commpayhr.com::b8e1849a-7793-4038-b7ad-3d90629998ce" providerId="AD" clId="Web-{E947F2C4-369F-331A-D8FF-3481BE566738}" dt="2024-01-24T14:41:21.858" v="2" actId="20577"/>
        <pc:sldMkLst>
          <pc:docMk/>
          <pc:sldMk cId="1778878688" sldId="365"/>
        </pc:sldMkLst>
        <pc:spChg chg="mod">
          <ac:chgData name="Noah Poole" userId="S::noahpoole@commpayhr.com::b8e1849a-7793-4038-b7ad-3d90629998ce" providerId="AD" clId="Web-{E947F2C4-369F-331A-D8FF-3481BE566738}" dt="2024-01-24T14:41:21.858" v="2" actId="20577"/>
          <ac:spMkLst>
            <pc:docMk/>
            <pc:sldMk cId="1778878688" sldId="365"/>
            <ac:spMk id="2" creationId="{7F338D7F-BACD-CA4B-B7BE-CAE39FDD9562}"/>
          </ac:spMkLst>
        </pc:spChg>
      </pc:sldChg>
    </pc:docChg>
  </pc:docChgLst>
  <pc:docChgLst>
    <pc:chgData name="Noah Poole" userId="S::noahpoole@commpayhr.com::b8e1849a-7793-4038-b7ad-3d90629998ce" providerId="AD" clId="Web-{9EA97B06-D083-29BB-6FAD-3D90A766A384}"/>
    <pc:docChg chg="addSld modSld">
      <pc:chgData name="Noah Poole" userId="S::noahpoole@commpayhr.com::b8e1849a-7793-4038-b7ad-3d90629998ce" providerId="AD" clId="Web-{9EA97B06-D083-29BB-6FAD-3D90A766A384}" dt="2024-01-23T15:29:10.563" v="285" actId="1076"/>
      <pc:docMkLst>
        <pc:docMk/>
      </pc:docMkLst>
      <pc:sldChg chg="addSp delSp modSp">
        <pc:chgData name="Noah Poole" userId="S::noahpoole@commpayhr.com::b8e1849a-7793-4038-b7ad-3d90629998ce" providerId="AD" clId="Web-{9EA97B06-D083-29BB-6FAD-3D90A766A384}" dt="2024-01-23T15:28:46.187" v="284" actId="20577"/>
        <pc:sldMkLst>
          <pc:docMk/>
          <pc:sldMk cId="3982306516" sldId="353"/>
        </pc:sldMkLst>
        <pc:spChg chg="mod">
          <ac:chgData name="Noah Poole" userId="S::noahpoole@commpayhr.com::b8e1849a-7793-4038-b7ad-3d90629998ce" providerId="AD" clId="Web-{9EA97B06-D083-29BB-6FAD-3D90A766A384}" dt="2024-01-23T15:18:51.936" v="18" actId="20577"/>
          <ac:spMkLst>
            <pc:docMk/>
            <pc:sldMk cId="3982306516" sldId="353"/>
            <ac:spMk id="2" creationId="{7F338D7F-BACD-CA4B-B7BE-CAE39FDD9562}"/>
          </ac:spMkLst>
        </pc:spChg>
        <pc:spChg chg="add del mod">
          <ac:chgData name="Noah Poole" userId="S::noahpoole@commpayhr.com::b8e1849a-7793-4038-b7ad-3d90629998ce" providerId="AD" clId="Web-{9EA97B06-D083-29BB-6FAD-3D90A766A384}" dt="2024-01-23T15:28:46.187" v="284" actId="20577"/>
          <ac:spMkLst>
            <pc:docMk/>
            <pc:sldMk cId="3982306516" sldId="353"/>
            <ac:spMk id="3" creationId="{746B1100-C334-FCE9-D6D5-BCA02726A3A0}"/>
          </ac:spMkLst>
        </pc:spChg>
      </pc:sldChg>
      <pc:sldChg chg="modSp">
        <pc:chgData name="Noah Poole" userId="S::noahpoole@commpayhr.com::b8e1849a-7793-4038-b7ad-3d90629998ce" providerId="AD" clId="Web-{9EA97B06-D083-29BB-6FAD-3D90A766A384}" dt="2024-01-23T15:18:20.373" v="1" actId="20577"/>
        <pc:sldMkLst>
          <pc:docMk/>
          <pc:sldMk cId="1574247305" sldId="412"/>
        </pc:sldMkLst>
        <pc:spChg chg="mod">
          <ac:chgData name="Noah Poole" userId="S::noahpoole@commpayhr.com::b8e1849a-7793-4038-b7ad-3d90629998ce" providerId="AD" clId="Web-{9EA97B06-D083-29BB-6FAD-3D90A766A384}" dt="2024-01-23T15:18:20.373" v="1" actId="20577"/>
          <ac:spMkLst>
            <pc:docMk/>
            <pc:sldMk cId="1574247305" sldId="412"/>
            <ac:spMk id="9" creationId="{E3124CCE-2742-EE4E-FF1A-B35302028EAB}"/>
          </ac:spMkLst>
        </pc:spChg>
      </pc:sldChg>
      <pc:sldChg chg="modSp">
        <pc:chgData name="Noah Poole" userId="S::noahpoole@commpayhr.com::b8e1849a-7793-4038-b7ad-3d90629998ce" providerId="AD" clId="Web-{9EA97B06-D083-29BB-6FAD-3D90A766A384}" dt="2024-01-23T15:29:10.563" v="285" actId="1076"/>
        <pc:sldMkLst>
          <pc:docMk/>
          <pc:sldMk cId="3520095453" sldId="421"/>
        </pc:sldMkLst>
        <pc:spChg chg="mod">
          <ac:chgData name="Noah Poole" userId="S::noahpoole@commpayhr.com::b8e1849a-7793-4038-b7ad-3d90629998ce" providerId="AD" clId="Web-{9EA97B06-D083-29BB-6FAD-3D90A766A384}" dt="2024-01-23T15:29:10.563" v="285" actId="1076"/>
          <ac:spMkLst>
            <pc:docMk/>
            <pc:sldMk cId="3520095453" sldId="421"/>
            <ac:spMk id="4" creationId="{D71A91BB-B2F2-8F46-80A4-F6EBCFC738D3}"/>
          </ac:spMkLst>
        </pc:spChg>
      </pc:sldChg>
      <pc:sldChg chg="add replId">
        <pc:chgData name="Noah Poole" userId="S::noahpoole@commpayhr.com::b8e1849a-7793-4038-b7ad-3d90629998ce" providerId="AD" clId="Web-{9EA97B06-D083-29BB-6FAD-3D90A766A384}" dt="2024-01-23T15:16:39.964" v="0"/>
        <pc:sldMkLst>
          <pc:docMk/>
          <pc:sldMk cId="3294877187" sldId="425"/>
        </pc:sldMkLst>
      </pc:sldChg>
    </pc:docChg>
  </pc:docChgLst>
  <pc:docChgLst>
    <pc:chgData name="Noah Poole" userId="S::noahpoole@commpayhr.com::b8e1849a-7793-4038-b7ad-3d90629998ce" providerId="AD" clId="Web-{F020EF93-1197-C20E-5851-B6B48277FE1A}"/>
    <pc:docChg chg="modSld">
      <pc:chgData name="Noah Poole" userId="S::noahpoole@commpayhr.com::b8e1849a-7793-4038-b7ad-3d90629998ce" providerId="AD" clId="Web-{F020EF93-1197-C20E-5851-B6B48277FE1A}" dt="2024-01-24T16:39:27.466" v="1" actId="20577"/>
      <pc:docMkLst>
        <pc:docMk/>
      </pc:docMkLst>
      <pc:sldChg chg="modSp">
        <pc:chgData name="Noah Poole" userId="S::noahpoole@commpayhr.com::b8e1849a-7793-4038-b7ad-3d90629998ce" providerId="AD" clId="Web-{F020EF93-1197-C20E-5851-B6B48277FE1A}" dt="2024-01-24T16:39:27.466" v="1" actId="20577"/>
        <pc:sldMkLst>
          <pc:docMk/>
          <pc:sldMk cId="802076002" sldId="399"/>
        </pc:sldMkLst>
        <pc:spChg chg="mod">
          <ac:chgData name="Noah Poole" userId="S::noahpoole@commpayhr.com::b8e1849a-7793-4038-b7ad-3d90629998ce" providerId="AD" clId="Web-{F020EF93-1197-C20E-5851-B6B48277FE1A}" dt="2024-01-24T16:39:27.466" v="1" actId="20577"/>
          <ac:spMkLst>
            <pc:docMk/>
            <pc:sldMk cId="802076002" sldId="399"/>
            <ac:spMk id="2" creationId="{7F338D7F-BACD-CA4B-B7BE-CAE39FDD956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9B22D-B7A3-4261-8507-BE14965377A9}" type="doc">
      <dgm:prSet loTypeId="urn:microsoft.com/office/officeart/2005/8/layout/vList2" loCatId="list" qsTypeId="urn:microsoft.com/office/officeart/2005/8/quickstyle/3d3" qsCatId="3D" csTypeId="urn:microsoft.com/office/officeart/2005/8/colors/accent1_4" csCatId="accent1" phldr="1"/>
      <dgm:spPr/>
      <dgm:t>
        <a:bodyPr/>
        <a:lstStyle/>
        <a:p>
          <a:endParaRPr lang="en-US"/>
        </a:p>
      </dgm:t>
    </dgm:pt>
    <dgm:pt modelId="{86D968E4-5B4B-4137-9F0D-C6F802FE95B5}">
      <dgm:prSet custT="1"/>
      <dgm:spPr>
        <a:solidFill>
          <a:srgbClr val="084772"/>
        </a:solidFill>
      </dgm:spPr>
      <dgm:t>
        <a:bodyPr/>
        <a:lstStyle/>
        <a:p>
          <a:r>
            <a:rPr lang="en-US" sz="2800" b="0" i="0">
              <a:latin typeface="Georgia Pro" panose="02040502050405020303" pitchFamily="18" charset="0"/>
              <a:ea typeface="Open Sans ExtraBold" panose="020F0502020204030204" pitchFamily="34" charset="0"/>
              <a:cs typeface="Open Sans ExtraBold" panose="020F0502020204030204" pitchFamily="34" charset="0"/>
            </a:rPr>
            <a:t>What’s Happening: What topics you need to focus on and why?</a:t>
          </a:r>
          <a:endParaRPr lang="en-US" sz="2800">
            <a:latin typeface="Georgia Pro" panose="02040502050405020303" pitchFamily="18" charset="0"/>
            <a:ea typeface="Open Sans ExtraBold" panose="020F0502020204030204" pitchFamily="34" charset="0"/>
            <a:cs typeface="Open Sans ExtraBold" panose="020F0502020204030204" pitchFamily="34" charset="0"/>
          </a:endParaRPr>
        </a:p>
      </dgm:t>
    </dgm:pt>
    <dgm:pt modelId="{12231978-239B-4407-9CB7-6263DEE8E8B9}" type="parTrans" cxnId="{2D223918-7145-4E28-8000-1C403035CD22}">
      <dgm:prSet/>
      <dgm:spPr/>
      <dgm:t>
        <a:bodyPr/>
        <a:lstStyle/>
        <a:p>
          <a:endParaRPr lang="en-US"/>
        </a:p>
      </dgm:t>
    </dgm:pt>
    <dgm:pt modelId="{3A0734AF-016D-46E6-955C-46E52406F8CB}" type="sibTrans" cxnId="{2D223918-7145-4E28-8000-1C403035CD22}">
      <dgm:prSet/>
      <dgm:spPr/>
      <dgm:t>
        <a:bodyPr/>
        <a:lstStyle/>
        <a:p>
          <a:endParaRPr lang="en-US"/>
        </a:p>
      </dgm:t>
    </dgm:pt>
    <dgm:pt modelId="{D93E1657-C16E-4857-817A-69D599370A48}">
      <dgm:prSet custT="1"/>
      <dgm:spPr>
        <a:solidFill>
          <a:srgbClr val="5B9BD5"/>
        </a:solidFill>
      </dgm:spPr>
      <dgm:t>
        <a:bodyPr/>
        <a:lstStyle/>
        <a:p>
          <a:r>
            <a:rPr lang="en-US" sz="2800" b="0" i="0">
              <a:latin typeface="Georgia Pro" panose="02040502050405020303" pitchFamily="18" charset="0"/>
              <a:ea typeface="Open Sans ExtraBold" panose="020F0502020204030204" pitchFamily="34" charset="0"/>
              <a:cs typeface="Open Sans ExtraBold" panose="020F0502020204030204" pitchFamily="34" charset="0"/>
            </a:rPr>
            <a:t>To Educate:  What do you need to know and how will it affect your business?</a:t>
          </a:r>
          <a:endParaRPr lang="en-US" sz="2800">
            <a:latin typeface="Georgia Pro" panose="02040502050405020303" pitchFamily="18" charset="0"/>
            <a:ea typeface="Open Sans ExtraBold" panose="020F0502020204030204" pitchFamily="34" charset="0"/>
            <a:cs typeface="Open Sans ExtraBold" panose="020F0502020204030204" pitchFamily="34" charset="0"/>
          </a:endParaRPr>
        </a:p>
      </dgm:t>
    </dgm:pt>
    <dgm:pt modelId="{95B48C9F-C9CA-48C8-B65B-1AB93CC50438}" type="parTrans" cxnId="{5BD8A779-E7F4-4993-828A-3D6695D98A67}">
      <dgm:prSet/>
      <dgm:spPr/>
      <dgm:t>
        <a:bodyPr/>
        <a:lstStyle/>
        <a:p>
          <a:endParaRPr lang="en-US"/>
        </a:p>
      </dgm:t>
    </dgm:pt>
    <dgm:pt modelId="{54DA87B8-256D-4282-916D-318B26C0F1C0}" type="sibTrans" cxnId="{5BD8A779-E7F4-4993-828A-3D6695D98A67}">
      <dgm:prSet/>
      <dgm:spPr/>
      <dgm:t>
        <a:bodyPr/>
        <a:lstStyle/>
        <a:p>
          <a:endParaRPr lang="en-US"/>
        </a:p>
      </dgm:t>
    </dgm:pt>
    <dgm:pt modelId="{B3B30A0B-AF6B-4F7F-828B-A4F615E5CD4A}">
      <dgm:prSet custT="1"/>
      <dgm:spPr>
        <a:solidFill>
          <a:srgbClr val="005A85"/>
        </a:solidFill>
      </dgm:spPr>
      <dgm:t>
        <a:bodyPr/>
        <a:lstStyle/>
        <a:p>
          <a:r>
            <a:rPr lang="en-US" sz="2800" b="0" i="0">
              <a:latin typeface="Georgia Pro" panose="02040502050405020303" pitchFamily="18" charset="0"/>
              <a:ea typeface="Open Sans ExtraBold" panose="020F0502020204030204" pitchFamily="34" charset="0"/>
              <a:cs typeface="Open Sans ExtraBold" panose="020F0502020204030204" pitchFamily="34" charset="0"/>
            </a:rPr>
            <a:t>Actionable Items:  What can I do about it?  What should I do about it?</a:t>
          </a:r>
          <a:endParaRPr lang="en-US" sz="2800">
            <a:latin typeface="Georgia Pro" panose="02040502050405020303" pitchFamily="18" charset="0"/>
            <a:ea typeface="Open Sans ExtraBold" panose="020F0502020204030204" pitchFamily="34" charset="0"/>
            <a:cs typeface="Open Sans ExtraBold" panose="020F0502020204030204" pitchFamily="34" charset="0"/>
          </a:endParaRPr>
        </a:p>
      </dgm:t>
    </dgm:pt>
    <dgm:pt modelId="{F1FEE298-153D-4D77-910D-195758184192}" type="parTrans" cxnId="{B06BE6DE-A9DA-4DE5-8C0D-9C5E1136FDE6}">
      <dgm:prSet/>
      <dgm:spPr/>
      <dgm:t>
        <a:bodyPr/>
        <a:lstStyle/>
        <a:p>
          <a:endParaRPr lang="en-US"/>
        </a:p>
      </dgm:t>
    </dgm:pt>
    <dgm:pt modelId="{CCD0441C-AFBE-4824-AEB8-E9FC154D4274}" type="sibTrans" cxnId="{B06BE6DE-A9DA-4DE5-8C0D-9C5E1136FDE6}">
      <dgm:prSet/>
      <dgm:spPr/>
      <dgm:t>
        <a:bodyPr/>
        <a:lstStyle/>
        <a:p>
          <a:endParaRPr lang="en-US"/>
        </a:p>
      </dgm:t>
    </dgm:pt>
    <dgm:pt modelId="{9B2EECC6-8A7B-4EED-8509-D21ABFB09E27}">
      <dgm:prSet custT="1"/>
      <dgm:spPr>
        <a:solidFill>
          <a:srgbClr val="5B9BD5"/>
        </a:solidFill>
      </dgm:spPr>
      <dgm:t>
        <a:bodyPr/>
        <a:lstStyle/>
        <a:p>
          <a:r>
            <a:rPr lang="en-US" sz="2800" b="0" i="0">
              <a:latin typeface="Georgia Pro" panose="02040502050405020303" pitchFamily="18" charset="0"/>
              <a:ea typeface="Open Sans ExtraBold" panose="020F0502020204030204" pitchFamily="34" charset="0"/>
              <a:cs typeface="Open Sans ExtraBold" panose="020F0502020204030204" pitchFamily="34" charset="0"/>
            </a:rPr>
            <a:t>Is that an oncoming train, or simply the other end of the tunnel?</a:t>
          </a:r>
          <a:endParaRPr lang="en-US" sz="2800">
            <a:latin typeface="Georgia Pro" panose="02040502050405020303" pitchFamily="18" charset="0"/>
            <a:ea typeface="Open Sans ExtraBold" panose="020F0502020204030204" pitchFamily="34" charset="0"/>
            <a:cs typeface="Open Sans ExtraBold" panose="020F0502020204030204" pitchFamily="34" charset="0"/>
          </a:endParaRPr>
        </a:p>
      </dgm:t>
    </dgm:pt>
    <dgm:pt modelId="{5089D022-8D23-44E3-A090-A05AAD8E88B8}" type="parTrans" cxnId="{526BE076-2A10-4AD5-ADA8-D5821A5DCB6D}">
      <dgm:prSet/>
      <dgm:spPr/>
      <dgm:t>
        <a:bodyPr/>
        <a:lstStyle/>
        <a:p>
          <a:endParaRPr lang="en-US"/>
        </a:p>
      </dgm:t>
    </dgm:pt>
    <dgm:pt modelId="{8A836228-67E2-4C41-89D2-6BBC669FF1E0}" type="sibTrans" cxnId="{526BE076-2A10-4AD5-ADA8-D5821A5DCB6D}">
      <dgm:prSet/>
      <dgm:spPr/>
      <dgm:t>
        <a:bodyPr/>
        <a:lstStyle/>
        <a:p>
          <a:endParaRPr lang="en-US"/>
        </a:p>
      </dgm:t>
    </dgm:pt>
    <dgm:pt modelId="{6C65B3F0-B08C-45F3-AD1C-BF12656D858B}" type="pres">
      <dgm:prSet presAssocID="{31D9B22D-B7A3-4261-8507-BE14965377A9}" presName="linear" presStyleCnt="0">
        <dgm:presLayoutVars>
          <dgm:animLvl val="lvl"/>
          <dgm:resizeHandles val="exact"/>
        </dgm:presLayoutVars>
      </dgm:prSet>
      <dgm:spPr/>
    </dgm:pt>
    <dgm:pt modelId="{0A59FC3C-8963-4E94-B880-6E433DD528B0}" type="pres">
      <dgm:prSet presAssocID="{86D968E4-5B4B-4137-9F0D-C6F802FE95B5}" presName="parentText" presStyleLbl="node1" presStyleIdx="0" presStyleCnt="4" custLinFactNeighborX="-596">
        <dgm:presLayoutVars>
          <dgm:chMax val="0"/>
          <dgm:bulletEnabled val="1"/>
        </dgm:presLayoutVars>
      </dgm:prSet>
      <dgm:spPr/>
    </dgm:pt>
    <dgm:pt modelId="{7F6BC153-7A21-4353-97BD-39BC73699869}" type="pres">
      <dgm:prSet presAssocID="{3A0734AF-016D-46E6-955C-46E52406F8CB}" presName="spacer" presStyleCnt="0"/>
      <dgm:spPr/>
    </dgm:pt>
    <dgm:pt modelId="{0BAFF523-11DF-40E7-B789-1FD3C666924D}" type="pres">
      <dgm:prSet presAssocID="{D93E1657-C16E-4857-817A-69D599370A48}" presName="parentText" presStyleLbl="node1" presStyleIdx="1" presStyleCnt="4">
        <dgm:presLayoutVars>
          <dgm:chMax val="0"/>
          <dgm:bulletEnabled val="1"/>
        </dgm:presLayoutVars>
      </dgm:prSet>
      <dgm:spPr/>
    </dgm:pt>
    <dgm:pt modelId="{B7DD06ED-9D5F-4D96-BC6A-C17FF6B14179}" type="pres">
      <dgm:prSet presAssocID="{54DA87B8-256D-4282-916D-318B26C0F1C0}" presName="spacer" presStyleCnt="0"/>
      <dgm:spPr/>
    </dgm:pt>
    <dgm:pt modelId="{211710CE-1453-4DF5-8BB6-B08ACE3C68C0}" type="pres">
      <dgm:prSet presAssocID="{B3B30A0B-AF6B-4F7F-828B-A4F615E5CD4A}" presName="parentText" presStyleLbl="node1" presStyleIdx="2" presStyleCnt="4">
        <dgm:presLayoutVars>
          <dgm:chMax val="0"/>
          <dgm:bulletEnabled val="1"/>
        </dgm:presLayoutVars>
      </dgm:prSet>
      <dgm:spPr/>
    </dgm:pt>
    <dgm:pt modelId="{EEF139E4-984F-46D6-BD83-FE34D235392A}" type="pres">
      <dgm:prSet presAssocID="{CCD0441C-AFBE-4824-AEB8-E9FC154D4274}" presName="spacer" presStyleCnt="0"/>
      <dgm:spPr/>
    </dgm:pt>
    <dgm:pt modelId="{5CD8C5C3-B398-4A51-8612-48AB56F76940}" type="pres">
      <dgm:prSet presAssocID="{9B2EECC6-8A7B-4EED-8509-D21ABFB09E27}" presName="parentText" presStyleLbl="node1" presStyleIdx="3" presStyleCnt="4">
        <dgm:presLayoutVars>
          <dgm:chMax val="0"/>
          <dgm:bulletEnabled val="1"/>
        </dgm:presLayoutVars>
      </dgm:prSet>
      <dgm:spPr/>
    </dgm:pt>
  </dgm:ptLst>
  <dgm:cxnLst>
    <dgm:cxn modelId="{B959420B-87A2-4A23-BE77-652770A1AEC5}" type="presOf" srcId="{9B2EECC6-8A7B-4EED-8509-D21ABFB09E27}" destId="{5CD8C5C3-B398-4A51-8612-48AB56F76940}" srcOrd="0" destOrd="0" presId="urn:microsoft.com/office/officeart/2005/8/layout/vList2"/>
    <dgm:cxn modelId="{2D223918-7145-4E28-8000-1C403035CD22}" srcId="{31D9B22D-B7A3-4261-8507-BE14965377A9}" destId="{86D968E4-5B4B-4137-9F0D-C6F802FE95B5}" srcOrd="0" destOrd="0" parTransId="{12231978-239B-4407-9CB7-6263DEE8E8B9}" sibTransId="{3A0734AF-016D-46E6-955C-46E52406F8CB}"/>
    <dgm:cxn modelId="{CA46CD5F-9908-4BB0-A3FE-564AB681021B}" type="presOf" srcId="{86D968E4-5B4B-4137-9F0D-C6F802FE95B5}" destId="{0A59FC3C-8963-4E94-B880-6E433DD528B0}" srcOrd="0" destOrd="0" presId="urn:microsoft.com/office/officeart/2005/8/layout/vList2"/>
    <dgm:cxn modelId="{1660A16E-4C2C-4D8C-8E42-E18488CF0DF0}" type="presOf" srcId="{D93E1657-C16E-4857-817A-69D599370A48}" destId="{0BAFF523-11DF-40E7-B789-1FD3C666924D}" srcOrd="0" destOrd="0" presId="urn:microsoft.com/office/officeart/2005/8/layout/vList2"/>
    <dgm:cxn modelId="{6AA1FB70-B339-4053-917C-F1DB953BC6A9}" type="presOf" srcId="{B3B30A0B-AF6B-4F7F-828B-A4F615E5CD4A}" destId="{211710CE-1453-4DF5-8BB6-B08ACE3C68C0}" srcOrd="0" destOrd="0" presId="urn:microsoft.com/office/officeart/2005/8/layout/vList2"/>
    <dgm:cxn modelId="{526BE076-2A10-4AD5-ADA8-D5821A5DCB6D}" srcId="{31D9B22D-B7A3-4261-8507-BE14965377A9}" destId="{9B2EECC6-8A7B-4EED-8509-D21ABFB09E27}" srcOrd="3" destOrd="0" parTransId="{5089D022-8D23-44E3-A090-A05AAD8E88B8}" sibTransId="{8A836228-67E2-4C41-89D2-6BBC669FF1E0}"/>
    <dgm:cxn modelId="{5BD8A779-E7F4-4993-828A-3D6695D98A67}" srcId="{31D9B22D-B7A3-4261-8507-BE14965377A9}" destId="{D93E1657-C16E-4857-817A-69D599370A48}" srcOrd="1" destOrd="0" parTransId="{95B48C9F-C9CA-48C8-B65B-1AB93CC50438}" sibTransId="{54DA87B8-256D-4282-916D-318B26C0F1C0}"/>
    <dgm:cxn modelId="{4E7FA383-568F-4229-9FAA-B967A457ED33}" type="presOf" srcId="{31D9B22D-B7A3-4261-8507-BE14965377A9}" destId="{6C65B3F0-B08C-45F3-AD1C-BF12656D858B}" srcOrd="0" destOrd="0" presId="urn:microsoft.com/office/officeart/2005/8/layout/vList2"/>
    <dgm:cxn modelId="{B06BE6DE-A9DA-4DE5-8C0D-9C5E1136FDE6}" srcId="{31D9B22D-B7A3-4261-8507-BE14965377A9}" destId="{B3B30A0B-AF6B-4F7F-828B-A4F615E5CD4A}" srcOrd="2" destOrd="0" parTransId="{F1FEE298-153D-4D77-910D-195758184192}" sibTransId="{CCD0441C-AFBE-4824-AEB8-E9FC154D4274}"/>
    <dgm:cxn modelId="{B0B316D4-7BA1-43F0-92D7-B0EE12081633}" type="presParOf" srcId="{6C65B3F0-B08C-45F3-AD1C-BF12656D858B}" destId="{0A59FC3C-8963-4E94-B880-6E433DD528B0}" srcOrd="0" destOrd="0" presId="urn:microsoft.com/office/officeart/2005/8/layout/vList2"/>
    <dgm:cxn modelId="{901F145E-AAE3-4625-A588-B9CEDCF459CE}" type="presParOf" srcId="{6C65B3F0-B08C-45F3-AD1C-BF12656D858B}" destId="{7F6BC153-7A21-4353-97BD-39BC73699869}" srcOrd="1" destOrd="0" presId="urn:microsoft.com/office/officeart/2005/8/layout/vList2"/>
    <dgm:cxn modelId="{91852533-FACE-43FD-AE39-C1B09C673007}" type="presParOf" srcId="{6C65B3F0-B08C-45F3-AD1C-BF12656D858B}" destId="{0BAFF523-11DF-40E7-B789-1FD3C666924D}" srcOrd="2" destOrd="0" presId="urn:microsoft.com/office/officeart/2005/8/layout/vList2"/>
    <dgm:cxn modelId="{80AC2D4A-108A-4C78-91CA-6D5B0E6F2098}" type="presParOf" srcId="{6C65B3F0-B08C-45F3-AD1C-BF12656D858B}" destId="{B7DD06ED-9D5F-4D96-BC6A-C17FF6B14179}" srcOrd="3" destOrd="0" presId="urn:microsoft.com/office/officeart/2005/8/layout/vList2"/>
    <dgm:cxn modelId="{69A694A9-7E3E-43DB-A828-2A85A0D5F654}" type="presParOf" srcId="{6C65B3F0-B08C-45F3-AD1C-BF12656D858B}" destId="{211710CE-1453-4DF5-8BB6-B08ACE3C68C0}" srcOrd="4" destOrd="0" presId="urn:microsoft.com/office/officeart/2005/8/layout/vList2"/>
    <dgm:cxn modelId="{EC0BA5D2-772C-424E-A154-A8492EFB867C}" type="presParOf" srcId="{6C65B3F0-B08C-45F3-AD1C-BF12656D858B}" destId="{EEF139E4-984F-46D6-BD83-FE34D235392A}" srcOrd="5" destOrd="0" presId="urn:microsoft.com/office/officeart/2005/8/layout/vList2"/>
    <dgm:cxn modelId="{BE8F1952-6A8E-4573-84EE-2FF9D605E174}" type="presParOf" srcId="{6C65B3F0-B08C-45F3-AD1C-BF12656D858B}" destId="{5CD8C5C3-B398-4A51-8612-48AB56F7694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F2A052-C12F-41A3-A458-11835A0BD5CC}" type="doc">
      <dgm:prSet loTypeId="urn:microsoft.com/office/officeart/2016/7/layout/VerticalHollowActionList" loCatId="List" qsTypeId="urn:microsoft.com/office/officeart/2005/8/quickstyle/simple1" qsCatId="simple" csTypeId="urn:microsoft.com/office/officeart/2005/8/colors/colorful1" csCatId="colorful" phldr="1"/>
      <dgm:spPr/>
      <dgm:t>
        <a:bodyPr/>
        <a:lstStyle/>
        <a:p>
          <a:endParaRPr lang="en-US"/>
        </a:p>
      </dgm:t>
    </dgm:pt>
    <dgm:pt modelId="{0CC8BDEB-8198-46B5-AF11-596F88EA4AFB}">
      <dgm:prSet custT="1"/>
      <dgm:spPr>
        <a:ln>
          <a:solidFill>
            <a:srgbClr val="005A85"/>
          </a:solidFill>
        </a:ln>
      </dgm:spPr>
      <dgm:t>
        <a:bodyPr/>
        <a:lstStyle/>
        <a:p>
          <a:r>
            <a:rPr lang="en-US" sz="1800"/>
            <a:t>Build</a:t>
          </a:r>
        </a:p>
      </dgm:t>
    </dgm:pt>
    <dgm:pt modelId="{FCB19D46-F698-471B-8843-B7046F53F847}" type="parTrans" cxnId="{79F3A6D8-21A6-43E2-90DB-730F17D7B7ED}">
      <dgm:prSet/>
      <dgm:spPr/>
      <dgm:t>
        <a:bodyPr/>
        <a:lstStyle/>
        <a:p>
          <a:endParaRPr lang="en-US"/>
        </a:p>
      </dgm:t>
    </dgm:pt>
    <dgm:pt modelId="{CC2EBFC4-BF0A-4828-B12A-D6F200EF8DDA}" type="sibTrans" cxnId="{79F3A6D8-21A6-43E2-90DB-730F17D7B7ED}">
      <dgm:prSet/>
      <dgm:spPr/>
      <dgm:t>
        <a:bodyPr/>
        <a:lstStyle/>
        <a:p>
          <a:endParaRPr lang="en-US"/>
        </a:p>
      </dgm:t>
    </dgm:pt>
    <dgm:pt modelId="{7F973ECB-AC4E-4F4E-81D9-EE5818F24AD2}">
      <dgm:prSet custT="1"/>
      <dgm:spPr>
        <a:solidFill>
          <a:srgbClr val="005A85"/>
        </a:solidFill>
        <a:ln>
          <a:solidFill>
            <a:srgbClr val="005A85"/>
          </a:solidFill>
        </a:ln>
      </dgm:spPr>
      <dgm:t>
        <a:bodyPr/>
        <a:lstStyle/>
        <a:p>
          <a:r>
            <a:rPr lang="en-US" sz="1800"/>
            <a:t>Build a comprehensive and integrated approach to total compensation</a:t>
          </a:r>
        </a:p>
      </dgm:t>
    </dgm:pt>
    <dgm:pt modelId="{27591B8D-8A73-41B5-B893-81E843964C22}" type="parTrans" cxnId="{49DB43EA-C874-449B-92B4-3FCE34F2691F}">
      <dgm:prSet/>
      <dgm:spPr/>
      <dgm:t>
        <a:bodyPr/>
        <a:lstStyle/>
        <a:p>
          <a:endParaRPr lang="en-US"/>
        </a:p>
      </dgm:t>
    </dgm:pt>
    <dgm:pt modelId="{BBC23DE6-A6AE-400E-BFE5-C4AE3A0F8B71}" type="sibTrans" cxnId="{49DB43EA-C874-449B-92B4-3FCE34F2691F}">
      <dgm:prSet/>
      <dgm:spPr/>
      <dgm:t>
        <a:bodyPr/>
        <a:lstStyle/>
        <a:p>
          <a:endParaRPr lang="en-US"/>
        </a:p>
      </dgm:t>
    </dgm:pt>
    <dgm:pt modelId="{0A8069D4-710A-4825-9EFC-8BA4BA864A04}">
      <dgm:prSet custT="1"/>
      <dgm:spPr>
        <a:ln>
          <a:solidFill>
            <a:srgbClr val="5B9BD5"/>
          </a:solidFill>
        </a:ln>
      </dgm:spPr>
      <dgm:t>
        <a:bodyPr/>
        <a:lstStyle/>
        <a:p>
          <a:r>
            <a:rPr lang="en-US" sz="1800"/>
            <a:t>Establish</a:t>
          </a:r>
        </a:p>
      </dgm:t>
    </dgm:pt>
    <dgm:pt modelId="{2BB31691-9A6B-4F12-BABB-D85570771B56}" type="parTrans" cxnId="{A8C81FCF-BFFF-42E4-9534-D9C66AF04ADF}">
      <dgm:prSet/>
      <dgm:spPr/>
      <dgm:t>
        <a:bodyPr/>
        <a:lstStyle/>
        <a:p>
          <a:endParaRPr lang="en-US"/>
        </a:p>
      </dgm:t>
    </dgm:pt>
    <dgm:pt modelId="{6BBBDD5D-B25D-4EAA-A157-1846E9E40F87}" type="sibTrans" cxnId="{A8C81FCF-BFFF-42E4-9534-D9C66AF04ADF}">
      <dgm:prSet/>
      <dgm:spPr/>
      <dgm:t>
        <a:bodyPr/>
        <a:lstStyle/>
        <a:p>
          <a:endParaRPr lang="en-US"/>
        </a:p>
      </dgm:t>
    </dgm:pt>
    <dgm:pt modelId="{E5AC2F9B-CEAD-453B-A169-44F72B72B08E}">
      <dgm:prSet custT="1"/>
      <dgm:spPr>
        <a:solidFill>
          <a:srgbClr val="5B9BD5"/>
        </a:solidFill>
      </dgm:spPr>
      <dgm:t>
        <a:bodyPr/>
        <a:lstStyle/>
        <a:p>
          <a:r>
            <a:rPr lang="en-US" sz="1800"/>
            <a:t>Establish internal standards and procedures to limit exposure</a:t>
          </a:r>
        </a:p>
      </dgm:t>
    </dgm:pt>
    <dgm:pt modelId="{57FC513F-AF4B-492D-843B-3EAA1BEBFADE}" type="parTrans" cxnId="{359682D1-5C1F-4827-A7F1-4FA5A91F0489}">
      <dgm:prSet/>
      <dgm:spPr/>
      <dgm:t>
        <a:bodyPr/>
        <a:lstStyle/>
        <a:p>
          <a:endParaRPr lang="en-US"/>
        </a:p>
      </dgm:t>
    </dgm:pt>
    <dgm:pt modelId="{EED84584-A5B8-4AF2-BE97-A3D9F3FBE9F0}" type="sibTrans" cxnId="{359682D1-5C1F-4827-A7F1-4FA5A91F0489}">
      <dgm:prSet/>
      <dgm:spPr/>
      <dgm:t>
        <a:bodyPr/>
        <a:lstStyle/>
        <a:p>
          <a:endParaRPr lang="en-US"/>
        </a:p>
      </dgm:t>
    </dgm:pt>
    <dgm:pt modelId="{B1E493F3-B6E7-4B76-BC41-64C6325FA3E7}">
      <dgm:prSet custT="1"/>
      <dgm:spPr>
        <a:ln>
          <a:solidFill>
            <a:srgbClr val="005A85"/>
          </a:solidFill>
        </a:ln>
      </dgm:spPr>
      <dgm:t>
        <a:bodyPr/>
        <a:lstStyle/>
        <a:p>
          <a:r>
            <a:rPr lang="en-US" sz="1800"/>
            <a:t>Correct</a:t>
          </a:r>
        </a:p>
      </dgm:t>
    </dgm:pt>
    <dgm:pt modelId="{55F0831E-B52D-494F-8292-5367F543A2D0}" type="parTrans" cxnId="{908DE730-07EB-495C-8419-89036B2F0E04}">
      <dgm:prSet/>
      <dgm:spPr/>
      <dgm:t>
        <a:bodyPr/>
        <a:lstStyle/>
        <a:p>
          <a:endParaRPr lang="en-US"/>
        </a:p>
      </dgm:t>
    </dgm:pt>
    <dgm:pt modelId="{2221087B-CA7C-4431-8B30-0C44943A6C52}" type="sibTrans" cxnId="{908DE730-07EB-495C-8419-89036B2F0E04}">
      <dgm:prSet/>
      <dgm:spPr/>
      <dgm:t>
        <a:bodyPr/>
        <a:lstStyle/>
        <a:p>
          <a:endParaRPr lang="en-US"/>
        </a:p>
      </dgm:t>
    </dgm:pt>
    <dgm:pt modelId="{F74CBAE4-F26D-4E29-ACEF-432C3485BBE7}">
      <dgm:prSet custT="1"/>
      <dgm:spPr>
        <a:solidFill>
          <a:srgbClr val="005A85"/>
        </a:solidFill>
        <a:ln>
          <a:solidFill>
            <a:srgbClr val="005A85"/>
          </a:solidFill>
        </a:ln>
      </dgm:spPr>
      <dgm:t>
        <a:bodyPr/>
        <a:lstStyle/>
        <a:p>
          <a:r>
            <a:rPr lang="en-US" sz="1800"/>
            <a:t>Correct problems when things go wrong</a:t>
          </a:r>
        </a:p>
      </dgm:t>
    </dgm:pt>
    <dgm:pt modelId="{0C8DE337-DB80-46C8-8520-2B82E808B2AF}" type="parTrans" cxnId="{C454F645-F9EC-4637-8B68-6731E1CC1FBF}">
      <dgm:prSet/>
      <dgm:spPr/>
      <dgm:t>
        <a:bodyPr/>
        <a:lstStyle/>
        <a:p>
          <a:endParaRPr lang="en-US"/>
        </a:p>
      </dgm:t>
    </dgm:pt>
    <dgm:pt modelId="{8AE52752-0B8E-4BA8-8919-DB3F3367C541}" type="sibTrans" cxnId="{C454F645-F9EC-4637-8B68-6731E1CC1FBF}">
      <dgm:prSet/>
      <dgm:spPr/>
      <dgm:t>
        <a:bodyPr/>
        <a:lstStyle/>
        <a:p>
          <a:endParaRPr lang="en-US"/>
        </a:p>
      </dgm:t>
    </dgm:pt>
    <dgm:pt modelId="{DC1EF766-0E71-4F37-92A9-415D2D0B328A}">
      <dgm:prSet custT="1"/>
      <dgm:spPr>
        <a:ln>
          <a:solidFill>
            <a:srgbClr val="5B9BD5"/>
          </a:solidFill>
        </a:ln>
      </dgm:spPr>
      <dgm:t>
        <a:bodyPr/>
        <a:lstStyle/>
        <a:p>
          <a:r>
            <a:rPr lang="en-US" sz="1800"/>
            <a:t>Review</a:t>
          </a:r>
        </a:p>
      </dgm:t>
    </dgm:pt>
    <dgm:pt modelId="{31541FAA-4E1D-4E1F-92E4-B5939518DAAF}" type="parTrans" cxnId="{749C07D2-81C4-4ADB-9AA5-CA6CED03D721}">
      <dgm:prSet/>
      <dgm:spPr/>
      <dgm:t>
        <a:bodyPr/>
        <a:lstStyle/>
        <a:p>
          <a:endParaRPr lang="en-US"/>
        </a:p>
      </dgm:t>
    </dgm:pt>
    <dgm:pt modelId="{251C3539-20A9-493F-BD6D-3AE5470AAC27}" type="sibTrans" cxnId="{749C07D2-81C4-4ADB-9AA5-CA6CED03D721}">
      <dgm:prSet/>
      <dgm:spPr/>
      <dgm:t>
        <a:bodyPr/>
        <a:lstStyle/>
        <a:p>
          <a:endParaRPr lang="en-US"/>
        </a:p>
      </dgm:t>
    </dgm:pt>
    <dgm:pt modelId="{3E474E0E-F501-4E37-8C92-A43CA6EAC44D}">
      <dgm:prSet custT="1"/>
      <dgm:spPr>
        <a:ln>
          <a:solidFill>
            <a:srgbClr val="5B9BD5"/>
          </a:solidFill>
        </a:ln>
      </dgm:spPr>
      <dgm:t>
        <a:bodyPr/>
        <a:lstStyle/>
        <a:p>
          <a:r>
            <a:rPr lang="en-US" sz="1800"/>
            <a:t>Review and negotiate service agreements with 3rd parties</a:t>
          </a:r>
        </a:p>
      </dgm:t>
    </dgm:pt>
    <dgm:pt modelId="{AC34580F-E96E-4208-96DC-DD67B00A83CB}" type="parTrans" cxnId="{AA1AAC52-AB66-435A-BCE3-A9518D837EE0}">
      <dgm:prSet/>
      <dgm:spPr/>
      <dgm:t>
        <a:bodyPr/>
        <a:lstStyle/>
        <a:p>
          <a:endParaRPr lang="en-US"/>
        </a:p>
      </dgm:t>
    </dgm:pt>
    <dgm:pt modelId="{D6ECF736-9AE6-41AF-917A-F0742898B3A6}" type="sibTrans" cxnId="{AA1AAC52-AB66-435A-BCE3-A9518D837EE0}">
      <dgm:prSet/>
      <dgm:spPr/>
      <dgm:t>
        <a:bodyPr/>
        <a:lstStyle/>
        <a:p>
          <a:endParaRPr lang="en-US"/>
        </a:p>
      </dgm:t>
    </dgm:pt>
    <dgm:pt modelId="{0852968F-5AB8-4E5A-84E9-F144ACFCC7B5}">
      <dgm:prSet custT="1"/>
      <dgm:spPr>
        <a:ln>
          <a:solidFill>
            <a:schemeClr val="accent1"/>
          </a:solidFill>
        </a:ln>
      </dgm:spPr>
      <dgm:t>
        <a:bodyPr/>
        <a:lstStyle/>
        <a:p>
          <a:r>
            <a:rPr lang="en-US" sz="1800"/>
            <a:t>Consult</a:t>
          </a:r>
        </a:p>
      </dgm:t>
    </dgm:pt>
    <dgm:pt modelId="{9D589461-3A6A-4BFC-B47C-ECF4E281C424}" type="parTrans" cxnId="{ACF09B2C-C43B-4D72-A6F0-61012162EC97}">
      <dgm:prSet/>
      <dgm:spPr/>
      <dgm:t>
        <a:bodyPr/>
        <a:lstStyle/>
        <a:p>
          <a:endParaRPr lang="en-US"/>
        </a:p>
      </dgm:t>
    </dgm:pt>
    <dgm:pt modelId="{0317A67D-59A1-4C64-A4C4-2446361CC09B}" type="sibTrans" cxnId="{ACF09B2C-C43B-4D72-A6F0-61012162EC97}">
      <dgm:prSet/>
      <dgm:spPr/>
      <dgm:t>
        <a:bodyPr/>
        <a:lstStyle/>
        <a:p>
          <a:endParaRPr lang="en-US"/>
        </a:p>
      </dgm:t>
    </dgm:pt>
    <dgm:pt modelId="{D76AA654-EA0F-4692-8763-BE4150E7DBB4}">
      <dgm:prSet custT="1"/>
      <dgm:spPr>
        <a:solidFill>
          <a:srgbClr val="005A85"/>
        </a:solidFill>
        <a:ln>
          <a:solidFill>
            <a:schemeClr val="accent1"/>
          </a:solidFill>
        </a:ln>
      </dgm:spPr>
      <dgm:t>
        <a:bodyPr/>
        <a:lstStyle/>
        <a:p>
          <a:r>
            <a:rPr lang="en-US" sz="1800"/>
            <a:t>Consult on administrative and regulatory compliance matters</a:t>
          </a:r>
        </a:p>
      </dgm:t>
    </dgm:pt>
    <dgm:pt modelId="{8A8D9D43-E0A3-444F-BF44-C4E8ECE86CB4}" type="parTrans" cxnId="{96E15C83-79D1-42AF-8B35-8E00F5C47566}">
      <dgm:prSet/>
      <dgm:spPr/>
      <dgm:t>
        <a:bodyPr/>
        <a:lstStyle/>
        <a:p>
          <a:endParaRPr lang="en-US"/>
        </a:p>
      </dgm:t>
    </dgm:pt>
    <dgm:pt modelId="{44736ED2-56C0-4E91-9F8E-D09DC02453B1}" type="sibTrans" cxnId="{96E15C83-79D1-42AF-8B35-8E00F5C47566}">
      <dgm:prSet/>
      <dgm:spPr/>
      <dgm:t>
        <a:bodyPr/>
        <a:lstStyle/>
        <a:p>
          <a:endParaRPr lang="en-US"/>
        </a:p>
      </dgm:t>
    </dgm:pt>
    <dgm:pt modelId="{928F2032-4A3F-499C-BE3A-C3330F55BE43}">
      <dgm:prSet custT="1"/>
      <dgm:spPr>
        <a:ln>
          <a:solidFill>
            <a:srgbClr val="5B9BD5"/>
          </a:solidFill>
        </a:ln>
      </dgm:spPr>
      <dgm:t>
        <a:bodyPr/>
        <a:lstStyle/>
        <a:p>
          <a:r>
            <a:rPr lang="en-US" sz="1800"/>
            <a:t>Audit</a:t>
          </a:r>
        </a:p>
      </dgm:t>
    </dgm:pt>
    <dgm:pt modelId="{FF46518D-01B2-4F99-ABC0-073248B7A1FB}" type="parTrans" cxnId="{45A7F8C4-5232-4EEC-96A7-1FF047E2D743}">
      <dgm:prSet/>
      <dgm:spPr/>
      <dgm:t>
        <a:bodyPr/>
        <a:lstStyle/>
        <a:p>
          <a:endParaRPr lang="en-US"/>
        </a:p>
      </dgm:t>
    </dgm:pt>
    <dgm:pt modelId="{F0893D5F-A2D0-4268-9594-50163DFBA22F}" type="sibTrans" cxnId="{45A7F8C4-5232-4EEC-96A7-1FF047E2D743}">
      <dgm:prSet/>
      <dgm:spPr/>
      <dgm:t>
        <a:bodyPr/>
        <a:lstStyle/>
        <a:p>
          <a:endParaRPr lang="en-US"/>
        </a:p>
      </dgm:t>
    </dgm:pt>
    <dgm:pt modelId="{AF8B2A6A-3AA1-474C-9DF5-A4FFBEA96882}">
      <dgm:prSet custT="1"/>
      <dgm:spPr>
        <a:solidFill>
          <a:srgbClr val="5B9BD5"/>
        </a:solidFill>
        <a:ln>
          <a:solidFill>
            <a:srgbClr val="5B9BD5"/>
          </a:solidFill>
        </a:ln>
      </dgm:spPr>
      <dgm:t>
        <a:bodyPr/>
        <a:lstStyle/>
        <a:p>
          <a:r>
            <a:rPr lang="en-US" sz="1800"/>
            <a:t>Conduct a compliance audit</a:t>
          </a:r>
        </a:p>
      </dgm:t>
    </dgm:pt>
    <dgm:pt modelId="{F4898500-E5B6-4EF5-91FC-96E5D985AB1C}" type="parTrans" cxnId="{1DA35211-2E3A-4DF2-AB03-C6438CAE6A63}">
      <dgm:prSet/>
      <dgm:spPr/>
      <dgm:t>
        <a:bodyPr/>
        <a:lstStyle/>
        <a:p>
          <a:endParaRPr lang="en-US"/>
        </a:p>
      </dgm:t>
    </dgm:pt>
    <dgm:pt modelId="{5EDB46D7-AAFE-49CF-A563-A615BD93E9CC}" type="sibTrans" cxnId="{1DA35211-2E3A-4DF2-AB03-C6438CAE6A63}">
      <dgm:prSet/>
      <dgm:spPr/>
      <dgm:t>
        <a:bodyPr/>
        <a:lstStyle/>
        <a:p>
          <a:endParaRPr lang="en-US"/>
        </a:p>
      </dgm:t>
    </dgm:pt>
    <dgm:pt modelId="{3177D640-58B8-4B13-9826-5D415C019B10}" type="pres">
      <dgm:prSet presAssocID="{DCF2A052-C12F-41A3-A458-11835A0BD5CC}" presName="Name0" presStyleCnt="0">
        <dgm:presLayoutVars>
          <dgm:dir/>
          <dgm:animLvl val="lvl"/>
          <dgm:resizeHandles val="exact"/>
        </dgm:presLayoutVars>
      </dgm:prSet>
      <dgm:spPr/>
    </dgm:pt>
    <dgm:pt modelId="{E60892DF-0EAE-4916-A04D-D1221CDF50AA}" type="pres">
      <dgm:prSet presAssocID="{0CC8BDEB-8198-46B5-AF11-596F88EA4AFB}" presName="linNode" presStyleCnt="0"/>
      <dgm:spPr/>
    </dgm:pt>
    <dgm:pt modelId="{7A430FD5-6E08-4C51-9440-2EA84C2DC073}" type="pres">
      <dgm:prSet presAssocID="{0CC8BDEB-8198-46B5-AF11-596F88EA4AFB}" presName="parentText" presStyleLbl="solidFgAcc1" presStyleIdx="0" presStyleCnt="6">
        <dgm:presLayoutVars>
          <dgm:chMax val="1"/>
          <dgm:bulletEnabled/>
        </dgm:presLayoutVars>
      </dgm:prSet>
      <dgm:spPr/>
    </dgm:pt>
    <dgm:pt modelId="{236F3D4A-1AE3-4E12-909E-175F3CA731B2}" type="pres">
      <dgm:prSet presAssocID="{0CC8BDEB-8198-46B5-AF11-596F88EA4AFB}" presName="descendantText" presStyleLbl="alignNode1" presStyleIdx="0" presStyleCnt="6">
        <dgm:presLayoutVars>
          <dgm:bulletEnabled/>
        </dgm:presLayoutVars>
      </dgm:prSet>
      <dgm:spPr/>
    </dgm:pt>
    <dgm:pt modelId="{64020D3E-38F7-4AAE-B03D-AB569D6366E3}" type="pres">
      <dgm:prSet presAssocID="{CC2EBFC4-BF0A-4828-B12A-D6F200EF8DDA}" presName="sp" presStyleCnt="0"/>
      <dgm:spPr/>
    </dgm:pt>
    <dgm:pt modelId="{C4BE66EC-9052-4A44-A398-B2006A93C412}" type="pres">
      <dgm:prSet presAssocID="{0A8069D4-710A-4825-9EFC-8BA4BA864A04}" presName="linNode" presStyleCnt="0"/>
      <dgm:spPr/>
    </dgm:pt>
    <dgm:pt modelId="{74EE0E94-8B0C-4728-890E-8856887FEDD1}" type="pres">
      <dgm:prSet presAssocID="{0A8069D4-710A-4825-9EFC-8BA4BA864A04}" presName="parentText" presStyleLbl="solidFgAcc1" presStyleIdx="1" presStyleCnt="6">
        <dgm:presLayoutVars>
          <dgm:chMax val="1"/>
          <dgm:bulletEnabled/>
        </dgm:presLayoutVars>
      </dgm:prSet>
      <dgm:spPr/>
    </dgm:pt>
    <dgm:pt modelId="{D2DD1449-29F1-4F16-BA37-ADF1A48524D9}" type="pres">
      <dgm:prSet presAssocID="{0A8069D4-710A-4825-9EFC-8BA4BA864A04}" presName="descendantText" presStyleLbl="alignNode1" presStyleIdx="1" presStyleCnt="6">
        <dgm:presLayoutVars>
          <dgm:bulletEnabled/>
        </dgm:presLayoutVars>
      </dgm:prSet>
      <dgm:spPr/>
    </dgm:pt>
    <dgm:pt modelId="{E88BE47B-A82F-401F-96C6-85F958F35E08}" type="pres">
      <dgm:prSet presAssocID="{6BBBDD5D-B25D-4EAA-A157-1846E9E40F87}" presName="sp" presStyleCnt="0"/>
      <dgm:spPr/>
    </dgm:pt>
    <dgm:pt modelId="{F715F18E-FCD1-455C-A07B-9701DA48A582}" type="pres">
      <dgm:prSet presAssocID="{B1E493F3-B6E7-4B76-BC41-64C6325FA3E7}" presName="linNode" presStyleCnt="0"/>
      <dgm:spPr/>
    </dgm:pt>
    <dgm:pt modelId="{D437DB16-E347-45E5-B295-D117569D8255}" type="pres">
      <dgm:prSet presAssocID="{B1E493F3-B6E7-4B76-BC41-64C6325FA3E7}" presName="parentText" presStyleLbl="solidFgAcc1" presStyleIdx="2" presStyleCnt="6">
        <dgm:presLayoutVars>
          <dgm:chMax val="1"/>
          <dgm:bulletEnabled/>
        </dgm:presLayoutVars>
      </dgm:prSet>
      <dgm:spPr/>
    </dgm:pt>
    <dgm:pt modelId="{3D4F46AD-8F09-46A6-81CE-BE2DB8A57CDE}" type="pres">
      <dgm:prSet presAssocID="{B1E493F3-B6E7-4B76-BC41-64C6325FA3E7}" presName="descendantText" presStyleLbl="alignNode1" presStyleIdx="2" presStyleCnt="6" custAng="0">
        <dgm:presLayoutVars>
          <dgm:bulletEnabled/>
        </dgm:presLayoutVars>
      </dgm:prSet>
      <dgm:spPr/>
    </dgm:pt>
    <dgm:pt modelId="{CBE5715E-E79F-4C89-8E6A-921FBF21E8DC}" type="pres">
      <dgm:prSet presAssocID="{2221087B-CA7C-4431-8B30-0C44943A6C52}" presName="sp" presStyleCnt="0"/>
      <dgm:spPr/>
    </dgm:pt>
    <dgm:pt modelId="{3F1CF4A6-1434-4914-BCB0-EEAA1CA66F5D}" type="pres">
      <dgm:prSet presAssocID="{DC1EF766-0E71-4F37-92A9-415D2D0B328A}" presName="linNode" presStyleCnt="0"/>
      <dgm:spPr/>
    </dgm:pt>
    <dgm:pt modelId="{F3186E57-1306-43B3-9D60-50B117ADD00F}" type="pres">
      <dgm:prSet presAssocID="{DC1EF766-0E71-4F37-92A9-415D2D0B328A}" presName="parentText" presStyleLbl="solidFgAcc1" presStyleIdx="3" presStyleCnt="6">
        <dgm:presLayoutVars>
          <dgm:chMax val="1"/>
          <dgm:bulletEnabled/>
        </dgm:presLayoutVars>
      </dgm:prSet>
      <dgm:spPr/>
    </dgm:pt>
    <dgm:pt modelId="{5593FA42-49F7-4736-8D22-60F8DE07982C}" type="pres">
      <dgm:prSet presAssocID="{DC1EF766-0E71-4F37-92A9-415D2D0B328A}" presName="descendantText" presStyleLbl="alignNode1" presStyleIdx="3" presStyleCnt="6">
        <dgm:presLayoutVars>
          <dgm:bulletEnabled/>
        </dgm:presLayoutVars>
      </dgm:prSet>
      <dgm:spPr/>
    </dgm:pt>
    <dgm:pt modelId="{4E486F31-8EB8-4982-BA88-5A0C1E8855D2}" type="pres">
      <dgm:prSet presAssocID="{251C3539-20A9-493F-BD6D-3AE5470AAC27}" presName="sp" presStyleCnt="0"/>
      <dgm:spPr/>
    </dgm:pt>
    <dgm:pt modelId="{E5928725-9AC2-46D9-9904-0D7BBE566CA9}" type="pres">
      <dgm:prSet presAssocID="{0852968F-5AB8-4E5A-84E9-F144ACFCC7B5}" presName="linNode" presStyleCnt="0"/>
      <dgm:spPr/>
    </dgm:pt>
    <dgm:pt modelId="{77BB97BB-35F9-4EBB-BDDE-AF837B574BFE}" type="pres">
      <dgm:prSet presAssocID="{0852968F-5AB8-4E5A-84E9-F144ACFCC7B5}" presName="parentText" presStyleLbl="solidFgAcc1" presStyleIdx="4" presStyleCnt="6">
        <dgm:presLayoutVars>
          <dgm:chMax val="1"/>
          <dgm:bulletEnabled/>
        </dgm:presLayoutVars>
      </dgm:prSet>
      <dgm:spPr/>
    </dgm:pt>
    <dgm:pt modelId="{0299E709-9D33-446F-AA5C-853CBCC59E87}" type="pres">
      <dgm:prSet presAssocID="{0852968F-5AB8-4E5A-84E9-F144ACFCC7B5}" presName="descendantText" presStyleLbl="alignNode1" presStyleIdx="4" presStyleCnt="6">
        <dgm:presLayoutVars>
          <dgm:bulletEnabled/>
        </dgm:presLayoutVars>
      </dgm:prSet>
      <dgm:spPr/>
    </dgm:pt>
    <dgm:pt modelId="{E3BF1647-5CA6-4D9A-9C6D-30BA0E169007}" type="pres">
      <dgm:prSet presAssocID="{0317A67D-59A1-4C64-A4C4-2446361CC09B}" presName="sp" presStyleCnt="0"/>
      <dgm:spPr/>
    </dgm:pt>
    <dgm:pt modelId="{30F8EB62-CEFF-4BBB-9640-C837228D3C20}" type="pres">
      <dgm:prSet presAssocID="{928F2032-4A3F-499C-BE3A-C3330F55BE43}" presName="linNode" presStyleCnt="0"/>
      <dgm:spPr/>
    </dgm:pt>
    <dgm:pt modelId="{F3E6B0DC-B7B3-41B0-91E8-DB3790C6F8FE}" type="pres">
      <dgm:prSet presAssocID="{928F2032-4A3F-499C-BE3A-C3330F55BE43}" presName="parentText" presStyleLbl="solidFgAcc1" presStyleIdx="5" presStyleCnt="6">
        <dgm:presLayoutVars>
          <dgm:chMax val="1"/>
          <dgm:bulletEnabled/>
        </dgm:presLayoutVars>
      </dgm:prSet>
      <dgm:spPr/>
    </dgm:pt>
    <dgm:pt modelId="{4F797E63-88F9-4963-896D-27D319FFC3B3}" type="pres">
      <dgm:prSet presAssocID="{928F2032-4A3F-499C-BE3A-C3330F55BE43}" presName="descendantText" presStyleLbl="alignNode1" presStyleIdx="5" presStyleCnt="6">
        <dgm:presLayoutVars>
          <dgm:bulletEnabled/>
        </dgm:presLayoutVars>
      </dgm:prSet>
      <dgm:spPr/>
    </dgm:pt>
  </dgm:ptLst>
  <dgm:cxnLst>
    <dgm:cxn modelId="{1DA35211-2E3A-4DF2-AB03-C6438CAE6A63}" srcId="{928F2032-4A3F-499C-BE3A-C3330F55BE43}" destId="{AF8B2A6A-3AA1-474C-9DF5-A4FFBEA96882}" srcOrd="0" destOrd="0" parTransId="{F4898500-E5B6-4EF5-91FC-96E5D985AB1C}" sibTransId="{5EDB46D7-AAFE-49CF-A563-A615BD93E9CC}"/>
    <dgm:cxn modelId="{C5080028-1DB5-4CD1-80F4-1A191106F1B9}" type="presOf" srcId="{DCF2A052-C12F-41A3-A458-11835A0BD5CC}" destId="{3177D640-58B8-4B13-9826-5D415C019B10}" srcOrd="0" destOrd="0" presId="urn:microsoft.com/office/officeart/2016/7/layout/VerticalHollowActionList"/>
    <dgm:cxn modelId="{ACF09B2C-C43B-4D72-A6F0-61012162EC97}" srcId="{DCF2A052-C12F-41A3-A458-11835A0BD5CC}" destId="{0852968F-5AB8-4E5A-84E9-F144ACFCC7B5}" srcOrd="4" destOrd="0" parTransId="{9D589461-3A6A-4BFC-B47C-ECF4E281C424}" sibTransId="{0317A67D-59A1-4C64-A4C4-2446361CC09B}"/>
    <dgm:cxn modelId="{908DE730-07EB-495C-8419-89036B2F0E04}" srcId="{DCF2A052-C12F-41A3-A458-11835A0BD5CC}" destId="{B1E493F3-B6E7-4B76-BC41-64C6325FA3E7}" srcOrd="2" destOrd="0" parTransId="{55F0831E-B52D-494F-8292-5367F543A2D0}" sibTransId="{2221087B-CA7C-4431-8B30-0C44943A6C52}"/>
    <dgm:cxn modelId="{DCA0D165-5CF4-4FE2-A7A4-9904BCFEFA8B}" type="presOf" srcId="{D76AA654-EA0F-4692-8763-BE4150E7DBB4}" destId="{0299E709-9D33-446F-AA5C-853CBCC59E87}" srcOrd="0" destOrd="0" presId="urn:microsoft.com/office/officeart/2016/7/layout/VerticalHollowActionList"/>
    <dgm:cxn modelId="{C454F645-F9EC-4637-8B68-6731E1CC1FBF}" srcId="{B1E493F3-B6E7-4B76-BC41-64C6325FA3E7}" destId="{F74CBAE4-F26D-4E29-ACEF-432C3485BBE7}" srcOrd="0" destOrd="0" parTransId="{0C8DE337-DB80-46C8-8520-2B82E808B2AF}" sibTransId="{8AE52752-0B8E-4BA8-8919-DB3F3367C541}"/>
    <dgm:cxn modelId="{E7BC1A4E-5D04-4295-A9E9-963FD9C5C94D}" type="presOf" srcId="{B1E493F3-B6E7-4B76-BC41-64C6325FA3E7}" destId="{D437DB16-E347-45E5-B295-D117569D8255}" srcOrd="0" destOrd="0" presId="urn:microsoft.com/office/officeart/2016/7/layout/VerticalHollowActionList"/>
    <dgm:cxn modelId="{AA1AAC52-AB66-435A-BCE3-A9518D837EE0}" srcId="{DC1EF766-0E71-4F37-92A9-415D2D0B328A}" destId="{3E474E0E-F501-4E37-8C92-A43CA6EAC44D}" srcOrd="0" destOrd="0" parTransId="{AC34580F-E96E-4208-96DC-DD67B00A83CB}" sibTransId="{D6ECF736-9AE6-41AF-917A-F0742898B3A6}"/>
    <dgm:cxn modelId="{6C2EB575-E96F-4799-9D78-33DDFA724BE5}" type="presOf" srcId="{0852968F-5AB8-4E5A-84E9-F144ACFCC7B5}" destId="{77BB97BB-35F9-4EBB-BDDE-AF837B574BFE}" srcOrd="0" destOrd="0" presId="urn:microsoft.com/office/officeart/2016/7/layout/VerticalHollowActionList"/>
    <dgm:cxn modelId="{96E15C83-79D1-42AF-8B35-8E00F5C47566}" srcId="{0852968F-5AB8-4E5A-84E9-F144ACFCC7B5}" destId="{D76AA654-EA0F-4692-8763-BE4150E7DBB4}" srcOrd="0" destOrd="0" parTransId="{8A8D9D43-E0A3-444F-BF44-C4E8ECE86CB4}" sibTransId="{44736ED2-56C0-4E91-9F8E-D09DC02453B1}"/>
    <dgm:cxn modelId="{3D22B086-8513-41FB-9DFB-743B2C4FE513}" type="presOf" srcId="{0CC8BDEB-8198-46B5-AF11-596F88EA4AFB}" destId="{7A430FD5-6E08-4C51-9440-2EA84C2DC073}" srcOrd="0" destOrd="0" presId="urn:microsoft.com/office/officeart/2016/7/layout/VerticalHollowActionList"/>
    <dgm:cxn modelId="{C23CD792-CAF7-43C2-8175-2A2285DDF8A0}" type="presOf" srcId="{F74CBAE4-F26D-4E29-ACEF-432C3485BBE7}" destId="{3D4F46AD-8F09-46A6-81CE-BE2DB8A57CDE}" srcOrd="0" destOrd="0" presId="urn:microsoft.com/office/officeart/2016/7/layout/VerticalHollowActionList"/>
    <dgm:cxn modelId="{571CBFA5-B27F-4500-B3DF-9CA80ED63CEC}" type="presOf" srcId="{928F2032-4A3F-499C-BE3A-C3330F55BE43}" destId="{F3E6B0DC-B7B3-41B0-91E8-DB3790C6F8FE}" srcOrd="0" destOrd="0" presId="urn:microsoft.com/office/officeart/2016/7/layout/VerticalHollowActionList"/>
    <dgm:cxn modelId="{91FAC7A5-C8C9-4E5C-B318-B27D880C591E}" type="presOf" srcId="{DC1EF766-0E71-4F37-92A9-415D2D0B328A}" destId="{F3186E57-1306-43B3-9D60-50B117ADD00F}" srcOrd="0" destOrd="0" presId="urn:microsoft.com/office/officeart/2016/7/layout/VerticalHollowActionList"/>
    <dgm:cxn modelId="{54EB98BA-04EB-41B2-A4AD-B2171CFC5C3C}" type="presOf" srcId="{7F973ECB-AC4E-4F4E-81D9-EE5818F24AD2}" destId="{236F3D4A-1AE3-4E12-909E-175F3CA731B2}" srcOrd="0" destOrd="0" presId="urn:microsoft.com/office/officeart/2016/7/layout/VerticalHollowActionList"/>
    <dgm:cxn modelId="{45A7F8C4-5232-4EEC-96A7-1FF047E2D743}" srcId="{DCF2A052-C12F-41A3-A458-11835A0BD5CC}" destId="{928F2032-4A3F-499C-BE3A-C3330F55BE43}" srcOrd="5" destOrd="0" parTransId="{FF46518D-01B2-4F99-ABC0-073248B7A1FB}" sibTransId="{F0893D5F-A2D0-4268-9594-50163DFBA22F}"/>
    <dgm:cxn modelId="{096482CD-D065-41B7-A9D2-3C16EDE8BB48}" type="presOf" srcId="{0A8069D4-710A-4825-9EFC-8BA4BA864A04}" destId="{74EE0E94-8B0C-4728-890E-8856887FEDD1}" srcOrd="0" destOrd="0" presId="urn:microsoft.com/office/officeart/2016/7/layout/VerticalHollowActionList"/>
    <dgm:cxn modelId="{A8C81FCF-BFFF-42E4-9534-D9C66AF04ADF}" srcId="{DCF2A052-C12F-41A3-A458-11835A0BD5CC}" destId="{0A8069D4-710A-4825-9EFC-8BA4BA864A04}" srcOrd="1" destOrd="0" parTransId="{2BB31691-9A6B-4F12-BABB-D85570771B56}" sibTransId="{6BBBDD5D-B25D-4EAA-A157-1846E9E40F87}"/>
    <dgm:cxn modelId="{359682D1-5C1F-4827-A7F1-4FA5A91F0489}" srcId="{0A8069D4-710A-4825-9EFC-8BA4BA864A04}" destId="{E5AC2F9B-CEAD-453B-A169-44F72B72B08E}" srcOrd="0" destOrd="0" parTransId="{57FC513F-AF4B-492D-843B-3EAA1BEBFADE}" sibTransId="{EED84584-A5B8-4AF2-BE97-A3D9F3FBE9F0}"/>
    <dgm:cxn modelId="{749C07D2-81C4-4ADB-9AA5-CA6CED03D721}" srcId="{DCF2A052-C12F-41A3-A458-11835A0BD5CC}" destId="{DC1EF766-0E71-4F37-92A9-415D2D0B328A}" srcOrd="3" destOrd="0" parTransId="{31541FAA-4E1D-4E1F-92E4-B5939518DAAF}" sibTransId="{251C3539-20A9-493F-BD6D-3AE5470AAC27}"/>
    <dgm:cxn modelId="{79F3A6D8-21A6-43E2-90DB-730F17D7B7ED}" srcId="{DCF2A052-C12F-41A3-A458-11835A0BD5CC}" destId="{0CC8BDEB-8198-46B5-AF11-596F88EA4AFB}" srcOrd="0" destOrd="0" parTransId="{FCB19D46-F698-471B-8843-B7046F53F847}" sibTransId="{CC2EBFC4-BF0A-4828-B12A-D6F200EF8DDA}"/>
    <dgm:cxn modelId="{0180B1E5-BD74-4457-9DC8-5F884BBEB529}" type="presOf" srcId="{3E474E0E-F501-4E37-8C92-A43CA6EAC44D}" destId="{5593FA42-49F7-4736-8D22-60F8DE07982C}" srcOrd="0" destOrd="0" presId="urn:microsoft.com/office/officeart/2016/7/layout/VerticalHollowActionList"/>
    <dgm:cxn modelId="{49DB43EA-C874-449B-92B4-3FCE34F2691F}" srcId="{0CC8BDEB-8198-46B5-AF11-596F88EA4AFB}" destId="{7F973ECB-AC4E-4F4E-81D9-EE5818F24AD2}" srcOrd="0" destOrd="0" parTransId="{27591B8D-8A73-41B5-B893-81E843964C22}" sibTransId="{BBC23DE6-A6AE-400E-BFE5-C4AE3A0F8B71}"/>
    <dgm:cxn modelId="{2707EEEA-BEDD-4007-B322-0CB89693F5F2}" type="presOf" srcId="{E5AC2F9B-CEAD-453B-A169-44F72B72B08E}" destId="{D2DD1449-29F1-4F16-BA37-ADF1A48524D9}" srcOrd="0" destOrd="0" presId="urn:microsoft.com/office/officeart/2016/7/layout/VerticalHollowActionList"/>
    <dgm:cxn modelId="{49510BFC-D25B-4E3B-8DF5-4CA11C926B06}" type="presOf" srcId="{AF8B2A6A-3AA1-474C-9DF5-A4FFBEA96882}" destId="{4F797E63-88F9-4963-896D-27D319FFC3B3}" srcOrd="0" destOrd="0" presId="urn:microsoft.com/office/officeart/2016/7/layout/VerticalHollowActionList"/>
    <dgm:cxn modelId="{59CC2EC8-3A7C-4DF3-8A26-A84451E20EA3}" type="presParOf" srcId="{3177D640-58B8-4B13-9826-5D415C019B10}" destId="{E60892DF-0EAE-4916-A04D-D1221CDF50AA}" srcOrd="0" destOrd="0" presId="urn:microsoft.com/office/officeart/2016/7/layout/VerticalHollowActionList"/>
    <dgm:cxn modelId="{103087BF-04F8-4E50-90E5-C867C88EF2A6}" type="presParOf" srcId="{E60892DF-0EAE-4916-A04D-D1221CDF50AA}" destId="{7A430FD5-6E08-4C51-9440-2EA84C2DC073}" srcOrd="0" destOrd="0" presId="urn:microsoft.com/office/officeart/2016/7/layout/VerticalHollowActionList"/>
    <dgm:cxn modelId="{B9574417-FF38-49E0-B587-E6466D7BA925}" type="presParOf" srcId="{E60892DF-0EAE-4916-A04D-D1221CDF50AA}" destId="{236F3D4A-1AE3-4E12-909E-175F3CA731B2}" srcOrd="1" destOrd="0" presId="urn:microsoft.com/office/officeart/2016/7/layout/VerticalHollowActionList"/>
    <dgm:cxn modelId="{B7E6F1A4-7B00-401F-B7B1-D2CFE82FE9B6}" type="presParOf" srcId="{3177D640-58B8-4B13-9826-5D415C019B10}" destId="{64020D3E-38F7-4AAE-B03D-AB569D6366E3}" srcOrd="1" destOrd="0" presId="urn:microsoft.com/office/officeart/2016/7/layout/VerticalHollowActionList"/>
    <dgm:cxn modelId="{9EC4E082-4363-430B-A953-67805AE7397D}" type="presParOf" srcId="{3177D640-58B8-4B13-9826-5D415C019B10}" destId="{C4BE66EC-9052-4A44-A398-B2006A93C412}" srcOrd="2" destOrd="0" presId="urn:microsoft.com/office/officeart/2016/7/layout/VerticalHollowActionList"/>
    <dgm:cxn modelId="{AD437715-F48C-4519-9EE0-06EB8DF9E0C5}" type="presParOf" srcId="{C4BE66EC-9052-4A44-A398-B2006A93C412}" destId="{74EE0E94-8B0C-4728-890E-8856887FEDD1}" srcOrd="0" destOrd="0" presId="urn:microsoft.com/office/officeart/2016/7/layout/VerticalHollowActionList"/>
    <dgm:cxn modelId="{CB4A57FB-E868-4A1E-BE24-CD7B29100208}" type="presParOf" srcId="{C4BE66EC-9052-4A44-A398-B2006A93C412}" destId="{D2DD1449-29F1-4F16-BA37-ADF1A48524D9}" srcOrd="1" destOrd="0" presId="urn:microsoft.com/office/officeart/2016/7/layout/VerticalHollowActionList"/>
    <dgm:cxn modelId="{0A96C497-79A8-4304-8852-38A3DF308397}" type="presParOf" srcId="{3177D640-58B8-4B13-9826-5D415C019B10}" destId="{E88BE47B-A82F-401F-96C6-85F958F35E08}" srcOrd="3" destOrd="0" presId="urn:microsoft.com/office/officeart/2016/7/layout/VerticalHollowActionList"/>
    <dgm:cxn modelId="{856AF5CE-1B85-45C4-A576-4F175370477C}" type="presParOf" srcId="{3177D640-58B8-4B13-9826-5D415C019B10}" destId="{F715F18E-FCD1-455C-A07B-9701DA48A582}" srcOrd="4" destOrd="0" presId="urn:microsoft.com/office/officeart/2016/7/layout/VerticalHollowActionList"/>
    <dgm:cxn modelId="{2D2787AE-3CFA-46E9-BF63-C9DAE8DA2621}" type="presParOf" srcId="{F715F18E-FCD1-455C-A07B-9701DA48A582}" destId="{D437DB16-E347-45E5-B295-D117569D8255}" srcOrd="0" destOrd="0" presId="urn:microsoft.com/office/officeart/2016/7/layout/VerticalHollowActionList"/>
    <dgm:cxn modelId="{49058642-70AC-4380-9F4B-56BC24AEDBDD}" type="presParOf" srcId="{F715F18E-FCD1-455C-A07B-9701DA48A582}" destId="{3D4F46AD-8F09-46A6-81CE-BE2DB8A57CDE}" srcOrd="1" destOrd="0" presId="urn:microsoft.com/office/officeart/2016/7/layout/VerticalHollowActionList"/>
    <dgm:cxn modelId="{7C8D2BE6-5F74-4455-9738-6D0B27DCE61D}" type="presParOf" srcId="{3177D640-58B8-4B13-9826-5D415C019B10}" destId="{CBE5715E-E79F-4C89-8E6A-921FBF21E8DC}" srcOrd="5" destOrd="0" presId="urn:microsoft.com/office/officeart/2016/7/layout/VerticalHollowActionList"/>
    <dgm:cxn modelId="{DC862AC6-8BC2-4B38-BCC1-B9D414FF5A8D}" type="presParOf" srcId="{3177D640-58B8-4B13-9826-5D415C019B10}" destId="{3F1CF4A6-1434-4914-BCB0-EEAA1CA66F5D}" srcOrd="6" destOrd="0" presId="urn:microsoft.com/office/officeart/2016/7/layout/VerticalHollowActionList"/>
    <dgm:cxn modelId="{BBAE31AF-68AF-4AFB-BD63-53D70D732A00}" type="presParOf" srcId="{3F1CF4A6-1434-4914-BCB0-EEAA1CA66F5D}" destId="{F3186E57-1306-43B3-9D60-50B117ADD00F}" srcOrd="0" destOrd="0" presId="urn:microsoft.com/office/officeart/2016/7/layout/VerticalHollowActionList"/>
    <dgm:cxn modelId="{3147245E-7FE5-4531-88D5-186D2C083FEE}" type="presParOf" srcId="{3F1CF4A6-1434-4914-BCB0-EEAA1CA66F5D}" destId="{5593FA42-49F7-4736-8D22-60F8DE07982C}" srcOrd="1" destOrd="0" presId="urn:microsoft.com/office/officeart/2016/7/layout/VerticalHollowActionList"/>
    <dgm:cxn modelId="{A81EFF48-09CE-4BD0-A782-D7D8D2BAD0C9}" type="presParOf" srcId="{3177D640-58B8-4B13-9826-5D415C019B10}" destId="{4E486F31-8EB8-4982-BA88-5A0C1E8855D2}" srcOrd="7" destOrd="0" presId="urn:microsoft.com/office/officeart/2016/7/layout/VerticalHollowActionList"/>
    <dgm:cxn modelId="{205072A4-9F8C-4C00-B28D-3D6232BD713B}" type="presParOf" srcId="{3177D640-58B8-4B13-9826-5D415C019B10}" destId="{E5928725-9AC2-46D9-9904-0D7BBE566CA9}" srcOrd="8" destOrd="0" presId="urn:microsoft.com/office/officeart/2016/7/layout/VerticalHollowActionList"/>
    <dgm:cxn modelId="{F540297A-6877-448F-9610-A1BA4F27CF71}" type="presParOf" srcId="{E5928725-9AC2-46D9-9904-0D7BBE566CA9}" destId="{77BB97BB-35F9-4EBB-BDDE-AF837B574BFE}" srcOrd="0" destOrd="0" presId="urn:microsoft.com/office/officeart/2016/7/layout/VerticalHollowActionList"/>
    <dgm:cxn modelId="{7F8E7DEE-7E60-4D5D-8042-4B8027E25371}" type="presParOf" srcId="{E5928725-9AC2-46D9-9904-0D7BBE566CA9}" destId="{0299E709-9D33-446F-AA5C-853CBCC59E87}" srcOrd="1" destOrd="0" presId="urn:microsoft.com/office/officeart/2016/7/layout/VerticalHollowActionList"/>
    <dgm:cxn modelId="{EE8862D0-7B77-4CD7-BC43-045C8114DED8}" type="presParOf" srcId="{3177D640-58B8-4B13-9826-5D415C019B10}" destId="{E3BF1647-5CA6-4D9A-9C6D-30BA0E169007}" srcOrd="9" destOrd="0" presId="urn:microsoft.com/office/officeart/2016/7/layout/VerticalHollowActionList"/>
    <dgm:cxn modelId="{573379F9-93A9-4208-AD89-604DD6D49306}" type="presParOf" srcId="{3177D640-58B8-4B13-9826-5D415C019B10}" destId="{30F8EB62-CEFF-4BBB-9640-C837228D3C20}" srcOrd="10" destOrd="0" presId="urn:microsoft.com/office/officeart/2016/7/layout/VerticalHollowActionList"/>
    <dgm:cxn modelId="{2ACE2317-B4A1-4C6E-9A84-DCB622C13033}" type="presParOf" srcId="{30F8EB62-CEFF-4BBB-9640-C837228D3C20}" destId="{F3E6B0DC-B7B3-41B0-91E8-DB3790C6F8FE}" srcOrd="0" destOrd="0" presId="urn:microsoft.com/office/officeart/2016/7/layout/VerticalHollowActionList"/>
    <dgm:cxn modelId="{3FDD93B0-0C23-4679-9D97-2F0869F7EDA4}" type="presParOf" srcId="{30F8EB62-CEFF-4BBB-9640-C837228D3C20}" destId="{4F797E63-88F9-4963-896D-27D319FFC3B3}"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8528F-DCAF-45FF-9B15-F16BA7114EA1}" type="doc">
      <dgm:prSet loTypeId="urn:microsoft.com/office/officeart/2005/8/layout/vProcess5" loCatId="process" qsTypeId="urn:microsoft.com/office/officeart/2005/8/quickstyle/simple4" qsCatId="simple" csTypeId="urn:microsoft.com/office/officeart/2005/8/colors/accent2_2" csCatId="accent2" phldr="1"/>
      <dgm:spPr/>
      <dgm:t>
        <a:bodyPr/>
        <a:lstStyle/>
        <a:p>
          <a:endParaRPr lang="en-US"/>
        </a:p>
      </dgm:t>
    </dgm:pt>
    <dgm:pt modelId="{4824445C-8D9E-42AA-B402-5CF1374076CD}">
      <dgm:prSet/>
      <dgm:spPr>
        <a:solidFill>
          <a:srgbClr val="01A953"/>
        </a:solidFill>
      </dgm:spPr>
      <dgm:t>
        <a:bodyPr/>
        <a:lstStyle/>
        <a:p>
          <a:r>
            <a:rPr lang="en-US"/>
            <a:t>Health and Welfare Plans</a:t>
          </a:r>
        </a:p>
      </dgm:t>
    </dgm:pt>
    <dgm:pt modelId="{08464ABD-858C-4431-9EB6-F003B5C20193}" type="parTrans" cxnId="{5F7D4599-0538-4719-BAB1-493FEECD81AE}">
      <dgm:prSet/>
      <dgm:spPr/>
      <dgm:t>
        <a:bodyPr/>
        <a:lstStyle/>
        <a:p>
          <a:pPr algn="l"/>
          <a:endParaRPr lang="en-US"/>
        </a:p>
      </dgm:t>
    </dgm:pt>
    <dgm:pt modelId="{F420962B-3927-404C-8A6E-87E85F90F53A}" type="sibTrans" cxnId="{5F7D4599-0538-4719-BAB1-493FEECD81AE}">
      <dgm:prSet/>
      <dgm:spPr/>
      <dgm:t>
        <a:bodyPr/>
        <a:lstStyle/>
        <a:p>
          <a:endParaRPr lang="en-US"/>
        </a:p>
      </dgm:t>
    </dgm:pt>
    <dgm:pt modelId="{1545A5BD-1407-4D31-A063-5954036B8847}">
      <dgm:prSet/>
      <dgm:spPr>
        <a:solidFill>
          <a:srgbClr val="2B8CAC"/>
        </a:solidFill>
      </dgm:spPr>
      <dgm:t>
        <a:bodyPr/>
        <a:lstStyle/>
        <a:p>
          <a:r>
            <a:rPr lang="en-US"/>
            <a:t>Non-Qualified Plans</a:t>
          </a:r>
        </a:p>
      </dgm:t>
    </dgm:pt>
    <dgm:pt modelId="{9055E5AB-31AD-41C4-A8B4-6D10C7D3C5F3}" type="parTrans" cxnId="{1D4883B1-9292-4A07-B75B-8FD11FB9D333}">
      <dgm:prSet/>
      <dgm:spPr/>
      <dgm:t>
        <a:bodyPr/>
        <a:lstStyle/>
        <a:p>
          <a:pPr algn="l"/>
          <a:endParaRPr lang="en-US"/>
        </a:p>
      </dgm:t>
    </dgm:pt>
    <dgm:pt modelId="{8001F309-1535-4EBE-83D9-8DD9C0537579}" type="sibTrans" cxnId="{1D4883B1-9292-4A07-B75B-8FD11FB9D333}">
      <dgm:prSet/>
      <dgm:spPr/>
      <dgm:t>
        <a:bodyPr/>
        <a:lstStyle/>
        <a:p>
          <a:endParaRPr lang="en-US"/>
        </a:p>
      </dgm:t>
    </dgm:pt>
    <dgm:pt modelId="{AC3AD076-926E-49B6-9878-B608050594B6}">
      <dgm:prSet/>
      <dgm:spPr>
        <a:solidFill>
          <a:srgbClr val="1A3E65"/>
        </a:solidFill>
      </dgm:spPr>
      <dgm:t>
        <a:bodyPr/>
        <a:lstStyle/>
        <a:p>
          <a:r>
            <a:rPr lang="en-US"/>
            <a:t>Equity Incentive Plans</a:t>
          </a:r>
        </a:p>
      </dgm:t>
    </dgm:pt>
    <dgm:pt modelId="{6DB77087-003B-4466-AF34-4EC8185FBE62}" type="parTrans" cxnId="{933B3DA9-AD10-454B-B8A3-71157B31926A}">
      <dgm:prSet/>
      <dgm:spPr/>
      <dgm:t>
        <a:bodyPr/>
        <a:lstStyle/>
        <a:p>
          <a:endParaRPr lang="en-US"/>
        </a:p>
      </dgm:t>
    </dgm:pt>
    <dgm:pt modelId="{AB0F36D6-D3E9-4525-BB41-32161FC9CC36}" type="sibTrans" cxnId="{933B3DA9-AD10-454B-B8A3-71157B31926A}">
      <dgm:prSet/>
      <dgm:spPr/>
      <dgm:t>
        <a:bodyPr/>
        <a:lstStyle/>
        <a:p>
          <a:endParaRPr lang="en-US"/>
        </a:p>
      </dgm:t>
    </dgm:pt>
    <dgm:pt modelId="{ABCF9DBD-2272-4150-A298-B5F38FA5FA3D}">
      <dgm:prSet/>
      <dgm:spPr>
        <a:solidFill>
          <a:srgbClr val="1A3E65"/>
        </a:solidFill>
      </dgm:spPr>
      <dgm:t>
        <a:bodyPr/>
        <a:lstStyle/>
        <a:p>
          <a:r>
            <a:rPr lang="en-US"/>
            <a:t>Fringe Benefits</a:t>
          </a:r>
        </a:p>
      </dgm:t>
    </dgm:pt>
    <dgm:pt modelId="{7FEA10C9-993E-4963-92EB-11ECEB4D2A83}" type="parTrans" cxnId="{3E213630-5725-4D48-B850-5EC32DCF1740}">
      <dgm:prSet/>
      <dgm:spPr/>
      <dgm:t>
        <a:bodyPr/>
        <a:lstStyle/>
        <a:p>
          <a:endParaRPr lang="en-US"/>
        </a:p>
      </dgm:t>
    </dgm:pt>
    <dgm:pt modelId="{1AE966AE-5B99-4044-B14F-43C49F3D2C84}" type="sibTrans" cxnId="{3E213630-5725-4D48-B850-5EC32DCF1740}">
      <dgm:prSet/>
      <dgm:spPr/>
      <dgm:t>
        <a:bodyPr/>
        <a:lstStyle/>
        <a:p>
          <a:endParaRPr lang="en-US"/>
        </a:p>
      </dgm:t>
    </dgm:pt>
    <dgm:pt modelId="{D474D059-C74F-45CE-9406-3C1C4174205B}">
      <dgm:prSet/>
      <dgm:spPr>
        <a:solidFill>
          <a:srgbClr val="4C94BF"/>
        </a:solidFill>
      </dgm:spPr>
      <dgm:t>
        <a:bodyPr/>
        <a:lstStyle/>
        <a:p>
          <a:r>
            <a:rPr lang="en-US"/>
            <a:t>Qualified Retirement Plans </a:t>
          </a:r>
        </a:p>
      </dgm:t>
    </dgm:pt>
    <dgm:pt modelId="{FD24409A-2F09-48B6-B949-06070A362753}" type="parTrans" cxnId="{9190CACC-F510-491D-B56C-6D7CAC4824F1}">
      <dgm:prSet/>
      <dgm:spPr/>
      <dgm:t>
        <a:bodyPr/>
        <a:lstStyle/>
        <a:p>
          <a:endParaRPr lang="en-US"/>
        </a:p>
      </dgm:t>
    </dgm:pt>
    <dgm:pt modelId="{E039410A-A01D-41E4-B92E-C2C62F34CF7D}" type="sibTrans" cxnId="{9190CACC-F510-491D-B56C-6D7CAC4824F1}">
      <dgm:prSet/>
      <dgm:spPr/>
      <dgm:t>
        <a:bodyPr/>
        <a:lstStyle/>
        <a:p>
          <a:endParaRPr lang="en-US"/>
        </a:p>
      </dgm:t>
    </dgm:pt>
    <dgm:pt modelId="{FE00F02A-B55A-46BC-A766-B3BA17022F2A}" type="pres">
      <dgm:prSet presAssocID="{75D8528F-DCAF-45FF-9B15-F16BA7114EA1}" presName="outerComposite" presStyleCnt="0">
        <dgm:presLayoutVars>
          <dgm:chMax val="5"/>
          <dgm:dir/>
          <dgm:resizeHandles val="exact"/>
        </dgm:presLayoutVars>
      </dgm:prSet>
      <dgm:spPr/>
    </dgm:pt>
    <dgm:pt modelId="{AD6B529F-06BB-4DCA-8194-FA120B644DE4}" type="pres">
      <dgm:prSet presAssocID="{75D8528F-DCAF-45FF-9B15-F16BA7114EA1}" presName="dummyMaxCanvas" presStyleCnt="0">
        <dgm:presLayoutVars/>
      </dgm:prSet>
      <dgm:spPr/>
    </dgm:pt>
    <dgm:pt modelId="{045B9C58-9B5D-4DDC-BDD3-D016109CCA6C}" type="pres">
      <dgm:prSet presAssocID="{75D8528F-DCAF-45FF-9B15-F16BA7114EA1}" presName="FiveNodes_1" presStyleLbl="node1" presStyleIdx="0" presStyleCnt="5">
        <dgm:presLayoutVars>
          <dgm:bulletEnabled val="1"/>
        </dgm:presLayoutVars>
      </dgm:prSet>
      <dgm:spPr/>
    </dgm:pt>
    <dgm:pt modelId="{D9484C51-3DE9-4D8D-B599-5FDDEF4D727D}" type="pres">
      <dgm:prSet presAssocID="{75D8528F-DCAF-45FF-9B15-F16BA7114EA1}" presName="FiveNodes_2" presStyleLbl="node1" presStyleIdx="1" presStyleCnt="5">
        <dgm:presLayoutVars>
          <dgm:bulletEnabled val="1"/>
        </dgm:presLayoutVars>
      </dgm:prSet>
      <dgm:spPr/>
    </dgm:pt>
    <dgm:pt modelId="{9EBF991C-6E98-4782-9EAA-B7CE127D7EDB}" type="pres">
      <dgm:prSet presAssocID="{75D8528F-DCAF-45FF-9B15-F16BA7114EA1}" presName="FiveNodes_3" presStyleLbl="node1" presStyleIdx="2" presStyleCnt="5">
        <dgm:presLayoutVars>
          <dgm:bulletEnabled val="1"/>
        </dgm:presLayoutVars>
      </dgm:prSet>
      <dgm:spPr/>
    </dgm:pt>
    <dgm:pt modelId="{2BC60127-F043-47A8-A378-EC49210D0C5A}" type="pres">
      <dgm:prSet presAssocID="{75D8528F-DCAF-45FF-9B15-F16BA7114EA1}" presName="FiveNodes_4" presStyleLbl="node1" presStyleIdx="3" presStyleCnt="5">
        <dgm:presLayoutVars>
          <dgm:bulletEnabled val="1"/>
        </dgm:presLayoutVars>
      </dgm:prSet>
      <dgm:spPr/>
    </dgm:pt>
    <dgm:pt modelId="{61339191-C9EC-4FD7-8A31-A0B2B6ACC435}" type="pres">
      <dgm:prSet presAssocID="{75D8528F-DCAF-45FF-9B15-F16BA7114EA1}" presName="FiveNodes_5" presStyleLbl="node1" presStyleIdx="4" presStyleCnt="5">
        <dgm:presLayoutVars>
          <dgm:bulletEnabled val="1"/>
        </dgm:presLayoutVars>
      </dgm:prSet>
      <dgm:spPr/>
    </dgm:pt>
    <dgm:pt modelId="{AB6ACDA6-862E-44BA-81C2-D03A5E5FDF3E}" type="pres">
      <dgm:prSet presAssocID="{75D8528F-DCAF-45FF-9B15-F16BA7114EA1}" presName="FiveConn_1-2" presStyleLbl="fgAccFollowNode1" presStyleIdx="0" presStyleCnt="4">
        <dgm:presLayoutVars>
          <dgm:bulletEnabled val="1"/>
        </dgm:presLayoutVars>
      </dgm:prSet>
      <dgm:spPr/>
    </dgm:pt>
    <dgm:pt modelId="{BBFE13ED-AA9C-45FF-8FCA-B4036C1AEACF}" type="pres">
      <dgm:prSet presAssocID="{75D8528F-DCAF-45FF-9B15-F16BA7114EA1}" presName="FiveConn_2-3" presStyleLbl="fgAccFollowNode1" presStyleIdx="1" presStyleCnt="4">
        <dgm:presLayoutVars>
          <dgm:bulletEnabled val="1"/>
        </dgm:presLayoutVars>
      </dgm:prSet>
      <dgm:spPr/>
    </dgm:pt>
    <dgm:pt modelId="{6E7F37A7-0EAC-4287-8F42-17E4E133A25A}" type="pres">
      <dgm:prSet presAssocID="{75D8528F-DCAF-45FF-9B15-F16BA7114EA1}" presName="FiveConn_3-4" presStyleLbl="fgAccFollowNode1" presStyleIdx="2" presStyleCnt="4">
        <dgm:presLayoutVars>
          <dgm:bulletEnabled val="1"/>
        </dgm:presLayoutVars>
      </dgm:prSet>
      <dgm:spPr/>
    </dgm:pt>
    <dgm:pt modelId="{89B46F47-1F0D-41A4-B92E-9A55ECC876D6}" type="pres">
      <dgm:prSet presAssocID="{75D8528F-DCAF-45FF-9B15-F16BA7114EA1}" presName="FiveConn_4-5" presStyleLbl="fgAccFollowNode1" presStyleIdx="3" presStyleCnt="4">
        <dgm:presLayoutVars>
          <dgm:bulletEnabled val="1"/>
        </dgm:presLayoutVars>
      </dgm:prSet>
      <dgm:spPr/>
    </dgm:pt>
    <dgm:pt modelId="{359C148A-518A-422E-9EE2-9D63E4B97085}" type="pres">
      <dgm:prSet presAssocID="{75D8528F-DCAF-45FF-9B15-F16BA7114EA1}" presName="FiveNodes_1_text" presStyleLbl="node1" presStyleIdx="4" presStyleCnt="5">
        <dgm:presLayoutVars>
          <dgm:bulletEnabled val="1"/>
        </dgm:presLayoutVars>
      </dgm:prSet>
      <dgm:spPr/>
    </dgm:pt>
    <dgm:pt modelId="{772A1D00-9C5F-4785-98EF-CE425144D732}" type="pres">
      <dgm:prSet presAssocID="{75D8528F-DCAF-45FF-9B15-F16BA7114EA1}" presName="FiveNodes_2_text" presStyleLbl="node1" presStyleIdx="4" presStyleCnt="5">
        <dgm:presLayoutVars>
          <dgm:bulletEnabled val="1"/>
        </dgm:presLayoutVars>
      </dgm:prSet>
      <dgm:spPr/>
    </dgm:pt>
    <dgm:pt modelId="{B55CC286-2BC5-4CCE-9467-229410FCBF4C}" type="pres">
      <dgm:prSet presAssocID="{75D8528F-DCAF-45FF-9B15-F16BA7114EA1}" presName="FiveNodes_3_text" presStyleLbl="node1" presStyleIdx="4" presStyleCnt="5">
        <dgm:presLayoutVars>
          <dgm:bulletEnabled val="1"/>
        </dgm:presLayoutVars>
      </dgm:prSet>
      <dgm:spPr/>
    </dgm:pt>
    <dgm:pt modelId="{C80E508C-B4A8-410E-9D1B-4AF4EF435D56}" type="pres">
      <dgm:prSet presAssocID="{75D8528F-DCAF-45FF-9B15-F16BA7114EA1}" presName="FiveNodes_4_text" presStyleLbl="node1" presStyleIdx="4" presStyleCnt="5">
        <dgm:presLayoutVars>
          <dgm:bulletEnabled val="1"/>
        </dgm:presLayoutVars>
      </dgm:prSet>
      <dgm:spPr/>
    </dgm:pt>
    <dgm:pt modelId="{0521192F-F09F-47D3-B992-BCF15D0E65B7}" type="pres">
      <dgm:prSet presAssocID="{75D8528F-DCAF-45FF-9B15-F16BA7114EA1}" presName="FiveNodes_5_text" presStyleLbl="node1" presStyleIdx="4" presStyleCnt="5">
        <dgm:presLayoutVars>
          <dgm:bulletEnabled val="1"/>
        </dgm:presLayoutVars>
      </dgm:prSet>
      <dgm:spPr/>
    </dgm:pt>
  </dgm:ptLst>
  <dgm:cxnLst>
    <dgm:cxn modelId="{38D96B05-53BF-4B9A-807E-5B498DE5D4F5}" type="presOf" srcId="{ABCF9DBD-2272-4150-A298-B5F38FA5FA3D}" destId="{0521192F-F09F-47D3-B992-BCF15D0E65B7}" srcOrd="1" destOrd="0" presId="urn:microsoft.com/office/officeart/2005/8/layout/vProcess5"/>
    <dgm:cxn modelId="{85D56213-3E26-44B3-ADBF-AF193A780FCF}" type="presOf" srcId="{F420962B-3927-404C-8A6E-87E85F90F53A}" destId="{AB6ACDA6-862E-44BA-81C2-D03A5E5FDF3E}" srcOrd="0" destOrd="0" presId="urn:microsoft.com/office/officeart/2005/8/layout/vProcess5"/>
    <dgm:cxn modelId="{FC5AC017-D8C8-4B6D-B0DA-B6C4272C172C}" type="presOf" srcId="{D474D059-C74F-45CE-9406-3C1C4174205B}" destId="{772A1D00-9C5F-4785-98EF-CE425144D732}" srcOrd="1" destOrd="0" presId="urn:microsoft.com/office/officeart/2005/8/layout/vProcess5"/>
    <dgm:cxn modelId="{8E3BC71B-7E4D-447C-A9B2-78678DF07BC9}" type="presOf" srcId="{ABCF9DBD-2272-4150-A298-B5F38FA5FA3D}" destId="{61339191-C9EC-4FD7-8A31-A0B2B6ACC435}" srcOrd="0" destOrd="0" presId="urn:microsoft.com/office/officeart/2005/8/layout/vProcess5"/>
    <dgm:cxn modelId="{1734551F-78CF-447A-B9B5-5D3E7BB7679C}" type="presOf" srcId="{4824445C-8D9E-42AA-B402-5CF1374076CD}" destId="{045B9C58-9B5D-4DDC-BDD3-D016109CCA6C}" srcOrd="0" destOrd="0" presId="urn:microsoft.com/office/officeart/2005/8/layout/vProcess5"/>
    <dgm:cxn modelId="{3E213630-5725-4D48-B850-5EC32DCF1740}" srcId="{75D8528F-DCAF-45FF-9B15-F16BA7114EA1}" destId="{ABCF9DBD-2272-4150-A298-B5F38FA5FA3D}" srcOrd="4" destOrd="0" parTransId="{7FEA10C9-993E-4963-92EB-11ECEB4D2A83}" sibTransId="{1AE966AE-5B99-4044-B14F-43C49F3D2C84}"/>
    <dgm:cxn modelId="{3E86135C-83E7-4F5B-8ACC-D97D8C8EBDE1}" type="presOf" srcId="{E039410A-A01D-41E4-B92E-C2C62F34CF7D}" destId="{BBFE13ED-AA9C-45FF-8FCA-B4036C1AEACF}" srcOrd="0" destOrd="0" presId="urn:microsoft.com/office/officeart/2005/8/layout/vProcess5"/>
    <dgm:cxn modelId="{E9F28961-49F8-40F6-9B3E-C47F29C5495B}" type="presOf" srcId="{D474D059-C74F-45CE-9406-3C1C4174205B}" destId="{D9484C51-3DE9-4D8D-B599-5FDDEF4D727D}" srcOrd="0" destOrd="0" presId="urn:microsoft.com/office/officeart/2005/8/layout/vProcess5"/>
    <dgm:cxn modelId="{0A881E4E-B694-4826-BAA1-F48BFCF30D19}" type="presOf" srcId="{AC3AD076-926E-49B6-9878-B608050594B6}" destId="{C80E508C-B4A8-410E-9D1B-4AF4EF435D56}" srcOrd="1" destOrd="0" presId="urn:microsoft.com/office/officeart/2005/8/layout/vProcess5"/>
    <dgm:cxn modelId="{22563395-0E55-4367-BB1C-B97FDC9738A9}" type="presOf" srcId="{1545A5BD-1407-4D31-A063-5954036B8847}" destId="{B55CC286-2BC5-4CCE-9467-229410FCBF4C}" srcOrd="1" destOrd="0" presId="urn:microsoft.com/office/officeart/2005/8/layout/vProcess5"/>
    <dgm:cxn modelId="{5F7D4599-0538-4719-BAB1-493FEECD81AE}" srcId="{75D8528F-DCAF-45FF-9B15-F16BA7114EA1}" destId="{4824445C-8D9E-42AA-B402-5CF1374076CD}" srcOrd="0" destOrd="0" parTransId="{08464ABD-858C-4431-9EB6-F003B5C20193}" sibTransId="{F420962B-3927-404C-8A6E-87E85F90F53A}"/>
    <dgm:cxn modelId="{CD14B29C-6A27-43EC-944D-A78C1735E749}" type="presOf" srcId="{8001F309-1535-4EBE-83D9-8DD9C0537579}" destId="{6E7F37A7-0EAC-4287-8F42-17E4E133A25A}" srcOrd="0" destOrd="0" presId="urn:microsoft.com/office/officeart/2005/8/layout/vProcess5"/>
    <dgm:cxn modelId="{5A00009D-4811-4CFD-9177-41DBB18175EB}" type="presOf" srcId="{AB0F36D6-D3E9-4525-BB41-32161FC9CC36}" destId="{89B46F47-1F0D-41A4-B92E-9A55ECC876D6}" srcOrd="0" destOrd="0" presId="urn:microsoft.com/office/officeart/2005/8/layout/vProcess5"/>
    <dgm:cxn modelId="{933B3DA9-AD10-454B-B8A3-71157B31926A}" srcId="{75D8528F-DCAF-45FF-9B15-F16BA7114EA1}" destId="{AC3AD076-926E-49B6-9878-B608050594B6}" srcOrd="3" destOrd="0" parTransId="{6DB77087-003B-4466-AF34-4EC8185FBE62}" sibTransId="{AB0F36D6-D3E9-4525-BB41-32161FC9CC36}"/>
    <dgm:cxn modelId="{94291EAE-DE93-4B4D-B0D9-166666BD8015}" type="presOf" srcId="{1545A5BD-1407-4D31-A063-5954036B8847}" destId="{9EBF991C-6E98-4782-9EAA-B7CE127D7EDB}" srcOrd="0" destOrd="0" presId="urn:microsoft.com/office/officeart/2005/8/layout/vProcess5"/>
    <dgm:cxn modelId="{1D4883B1-9292-4A07-B75B-8FD11FB9D333}" srcId="{75D8528F-DCAF-45FF-9B15-F16BA7114EA1}" destId="{1545A5BD-1407-4D31-A063-5954036B8847}" srcOrd="2" destOrd="0" parTransId="{9055E5AB-31AD-41C4-A8B4-6D10C7D3C5F3}" sibTransId="{8001F309-1535-4EBE-83D9-8DD9C0537579}"/>
    <dgm:cxn modelId="{A552FAB1-F2C2-460C-BB7D-E275E784909E}" type="presOf" srcId="{75D8528F-DCAF-45FF-9B15-F16BA7114EA1}" destId="{FE00F02A-B55A-46BC-A766-B3BA17022F2A}" srcOrd="0" destOrd="0" presId="urn:microsoft.com/office/officeart/2005/8/layout/vProcess5"/>
    <dgm:cxn modelId="{9190CACC-F510-491D-B56C-6D7CAC4824F1}" srcId="{75D8528F-DCAF-45FF-9B15-F16BA7114EA1}" destId="{D474D059-C74F-45CE-9406-3C1C4174205B}" srcOrd="1" destOrd="0" parTransId="{FD24409A-2F09-48B6-B949-06070A362753}" sibTransId="{E039410A-A01D-41E4-B92E-C2C62F34CF7D}"/>
    <dgm:cxn modelId="{3692D9D2-7759-43C1-8B87-1A0183025F07}" type="presOf" srcId="{4824445C-8D9E-42AA-B402-5CF1374076CD}" destId="{359C148A-518A-422E-9EE2-9D63E4B97085}" srcOrd="1" destOrd="0" presId="urn:microsoft.com/office/officeart/2005/8/layout/vProcess5"/>
    <dgm:cxn modelId="{6749BADC-75CE-4FFA-937D-8B0514FF9419}" type="presOf" srcId="{AC3AD076-926E-49B6-9878-B608050594B6}" destId="{2BC60127-F043-47A8-A378-EC49210D0C5A}" srcOrd="0" destOrd="0" presId="urn:microsoft.com/office/officeart/2005/8/layout/vProcess5"/>
    <dgm:cxn modelId="{65A902D6-8CE8-4C80-95D2-04F2947444D2}" type="presParOf" srcId="{FE00F02A-B55A-46BC-A766-B3BA17022F2A}" destId="{AD6B529F-06BB-4DCA-8194-FA120B644DE4}" srcOrd="0" destOrd="0" presId="urn:microsoft.com/office/officeart/2005/8/layout/vProcess5"/>
    <dgm:cxn modelId="{1C2EBC19-C372-4EC9-814F-93CA33D2A647}" type="presParOf" srcId="{FE00F02A-B55A-46BC-A766-B3BA17022F2A}" destId="{045B9C58-9B5D-4DDC-BDD3-D016109CCA6C}" srcOrd="1" destOrd="0" presId="urn:microsoft.com/office/officeart/2005/8/layout/vProcess5"/>
    <dgm:cxn modelId="{F1097AAD-EA3E-48AD-A5B9-6231E8FD6610}" type="presParOf" srcId="{FE00F02A-B55A-46BC-A766-B3BA17022F2A}" destId="{D9484C51-3DE9-4D8D-B599-5FDDEF4D727D}" srcOrd="2" destOrd="0" presId="urn:microsoft.com/office/officeart/2005/8/layout/vProcess5"/>
    <dgm:cxn modelId="{37235F42-2470-4745-B57E-4ED85CF897DF}" type="presParOf" srcId="{FE00F02A-B55A-46BC-A766-B3BA17022F2A}" destId="{9EBF991C-6E98-4782-9EAA-B7CE127D7EDB}" srcOrd="3" destOrd="0" presId="urn:microsoft.com/office/officeart/2005/8/layout/vProcess5"/>
    <dgm:cxn modelId="{FA197FF8-78B6-4395-904D-9B40AD66E529}" type="presParOf" srcId="{FE00F02A-B55A-46BC-A766-B3BA17022F2A}" destId="{2BC60127-F043-47A8-A378-EC49210D0C5A}" srcOrd="4" destOrd="0" presId="urn:microsoft.com/office/officeart/2005/8/layout/vProcess5"/>
    <dgm:cxn modelId="{91911C42-5391-4F38-9CF3-2AB29FE63F37}" type="presParOf" srcId="{FE00F02A-B55A-46BC-A766-B3BA17022F2A}" destId="{61339191-C9EC-4FD7-8A31-A0B2B6ACC435}" srcOrd="5" destOrd="0" presId="urn:microsoft.com/office/officeart/2005/8/layout/vProcess5"/>
    <dgm:cxn modelId="{3FA57F44-3935-4F4B-8C4F-38EE03DA2C8D}" type="presParOf" srcId="{FE00F02A-B55A-46BC-A766-B3BA17022F2A}" destId="{AB6ACDA6-862E-44BA-81C2-D03A5E5FDF3E}" srcOrd="6" destOrd="0" presId="urn:microsoft.com/office/officeart/2005/8/layout/vProcess5"/>
    <dgm:cxn modelId="{5CEA101A-34B0-4B74-BEA1-39D6D77BB5D7}" type="presParOf" srcId="{FE00F02A-B55A-46BC-A766-B3BA17022F2A}" destId="{BBFE13ED-AA9C-45FF-8FCA-B4036C1AEACF}" srcOrd="7" destOrd="0" presId="urn:microsoft.com/office/officeart/2005/8/layout/vProcess5"/>
    <dgm:cxn modelId="{EB86AB33-415F-4E88-A743-CB16E7026385}" type="presParOf" srcId="{FE00F02A-B55A-46BC-A766-B3BA17022F2A}" destId="{6E7F37A7-0EAC-4287-8F42-17E4E133A25A}" srcOrd="8" destOrd="0" presId="urn:microsoft.com/office/officeart/2005/8/layout/vProcess5"/>
    <dgm:cxn modelId="{2D942A28-DC61-4A38-B7E0-3D0833F7E4B8}" type="presParOf" srcId="{FE00F02A-B55A-46BC-A766-B3BA17022F2A}" destId="{89B46F47-1F0D-41A4-B92E-9A55ECC876D6}" srcOrd="9" destOrd="0" presId="urn:microsoft.com/office/officeart/2005/8/layout/vProcess5"/>
    <dgm:cxn modelId="{86AF74C6-1498-40C3-A703-694E69CF6C9A}" type="presParOf" srcId="{FE00F02A-B55A-46BC-A766-B3BA17022F2A}" destId="{359C148A-518A-422E-9EE2-9D63E4B97085}" srcOrd="10" destOrd="0" presId="urn:microsoft.com/office/officeart/2005/8/layout/vProcess5"/>
    <dgm:cxn modelId="{3B6A24BB-9D91-4320-BBEE-2462BB957D42}" type="presParOf" srcId="{FE00F02A-B55A-46BC-A766-B3BA17022F2A}" destId="{772A1D00-9C5F-4785-98EF-CE425144D732}" srcOrd="11" destOrd="0" presId="urn:microsoft.com/office/officeart/2005/8/layout/vProcess5"/>
    <dgm:cxn modelId="{8AF3B7E9-DE55-4508-8817-94D7ED176979}" type="presParOf" srcId="{FE00F02A-B55A-46BC-A766-B3BA17022F2A}" destId="{B55CC286-2BC5-4CCE-9467-229410FCBF4C}" srcOrd="12" destOrd="0" presId="urn:microsoft.com/office/officeart/2005/8/layout/vProcess5"/>
    <dgm:cxn modelId="{0794BF29-25C8-451B-B32E-356B4A061B6A}" type="presParOf" srcId="{FE00F02A-B55A-46BC-A766-B3BA17022F2A}" destId="{C80E508C-B4A8-410E-9D1B-4AF4EF435D56}" srcOrd="13" destOrd="0" presId="urn:microsoft.com/office/officeart/2005/8/layout/vProcess5"/>
    <dgm:cxn modelId="{D1A6488C-763D-4563-A76E-7B3CA22444BD}" type="presParOf" srcId="{FE00F02A-B55A-46BC-A766-B3BA17022F2A}" destId="{0521192F-F09F-47D3-B992-BCF15D0E65B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DCE78D-931E-41DE-B200-5D773D5A82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04483E8-4E9F-4BB5-B090-CEE05584C8EC}">
      <dgm:prSet phldrT="[Text]"/>
      <dgm:spPr>
        <a:solidFill>
          <a:srgbClr val="005A85"/>
        </a:solidFill>
      </dgm:spPr>
      <dgm:t>
        <a:bodyPr/>
        <a:lstStyle/>
        <a:p>
          <a:r>
            <a:rPr lang="en-US">
              <a:latin typeface="Calibri"/>
              <a:ea typeface="Calibri"/>
              <a:cs typeface="Calibri"/>
            </a:rPr>
            <a:t>Fully Insured Health Plan</a:t>
          </a:r>
        </a:p>
      </dgm:t>
    </dgm:pt>
    <dgm:pt modelId="{1C82F1E5-F573-4F91-96C1-5D3544A4110C}" type="parTrans" cxnId="{04BF4A9A-39A9-4672-8982-F3E88D6AC49C}">
      <dgm:prSet/>
      <dgm:spPr/>
      <dgm:t>
        <a:bodyPr/>
        <a:lstStyle/>
        <a:p>
          <a:endParaRPr lang="en-US"/>
        </a:p>
      </dgm:t>
    </dgm:pt>
    <dgm:pt modelId="{496DB57F-13A6-4992-9076-26A5652B38C2}" type="sibTrans" cxnId="{04BF4A9A-39A9-4672-8982-F3E88D6AC49C}">
      <dgm:prSet/>
      <dgm:spPr/>
      <dgm:t>
        <a:bodyPr/>
        <a:lstStyle/>
        <a:p>
          <a:endParaRPr lang="en-US"/>
        </a:p>
      </dgm:t>
    </dgm:pt>
    <dgm:pt modelId="{D6A5A2C5-DDC8-47DB-91AE-1E21F368733A}">
      <dgm:prSet phldrT="[Text]"/>
      <dgm:spPr/>
      <dgm:t>
        <a:bodyPr/>
        <a:lstStyle/>
        <a:p>
          <a:r>
            <a:rPr lang="en-US">
              <a:latin typeface="Calibri"/>
              <a:ea typeface="Calibri"/>
              <a:cs typeface="Calibri"/>
            </a:rPr>
            <a:t>Employer buys health insurance for its employees through a commercial insurer. The plan’s cost is paid through premiums by the employer, who may cost share with employees via co-pays, payroll deductions, etc.</a:t>
          </a:r>
        </a:p>
      </dgm:t>
    </dgm:pt>
    <dgm:pt modelId="{05FB64B0-C2EF-4272-85BA-577922F98CB4}" type="parTrans" cxnId="{832490E1-EF2A-4465-9588-5154BAFABF05}">
      <dgm:prSet/>
      <dgm:spPr/>
      <dgm:t>
        <a:bodyPr/>
        <a:lstStyle/>
        <a:p>
          <a:endParaRPr lang="en-US"/>
        </a:p>
      </dgm:t>
    </dgm:pt>
    <dgm:pt modelId="{08162063-D91F-4BAD-BFB0-88A18406E939}" type="sibTrans" cxnId="{832490E1-EF2A-4465-9588-5154BAFABF05}">
      <dgm:prSet/>
      <dgm:spPr/>
      <dgm:t>
        <a:bodyPr/>
        <a:lstStyle/>
        <a:p>
          <a:endParaRPr lang="en-US"/>
        </a:p>
      </dgm:t>
    </dgm:pt>
    <dgm:pt modelId="{600A8792-D954-435E-99F0-F12F72A2049B}">
      <dgm:prSet phldrT="[Text]"/>
      <dgm:spPr>
        <a:solidFill>
          <a:srgbClr val="005A85"/>
        </a:solidFill>
      </dgm:spPr>
      <dgm:t>
        <a:bodyPr/>
        <a:lstStyle/>
        <a:p>
          <a:r>
            <a:rPr lang="en-US">
              <a:latin typeface="Calibri"/>
              <a:ea typeface="Calibri"/>
              <a:cs typeface="Calibri"/>
            </a:rPr>
            <a:t>Self Funded Health Plan</a:t>
          </a:r>
        </a:p>
      </dgm:t>
    </dgm:pt>
    <dgm:pt modelId="{6FB6CF59-0DA8-4C00-BAB7-D9035699C5FA}" type="parTrans" cxnId="{5670A9D8-F03C-4C55-A60F-877163309223}">
      <dgm:prSet/>
      <dgm:spPr/>
      <dgm:t>
        <a:bodyPr/>
        <a:lstStyle/>
        <a:p>
          <a:endParaRPr lang="en-US"/>
        </a:p>
      </dgm:t>
    </dgm:pt>
    <dgm:pt modelId="{232AAD14-03E4-466C-AC06-2E9ADC4E39E3}" type="sibTrans" cxnId="{5670A9D8-F03C-4C55-A60F-877163309223}">
      <dgm:prSet/>
      <dgm:spPr/>
      <dgm:t>
        <a:bodyPr/>
        <a:lstStyle/>
        <a:p>
          <a:endParaRPr lang="en-US"/>
        </a:p>
      </dgm:t>
    </dgm:pt>
    <dgm:pt modelId="{78674437-2A79-4B08-9B96-3389706FC998}">
      <dgm:prSet phldrT="[Text]"/>
      <dgm:spPr/>
      <dgm:t>
        <a:bodyPr/>
        <a:lstStyle/>
        <a:p>
          <a:r>
            <a:rPr lang="en-US">
              <a:latin typeface="Calibri"/>
              <a:ea typeface="Calibri"/>
              <a:cs typeface="Calibri"/>
            </a:rPr>
            <a:t>A plan where the employer takes on all the risk and pays its employees’ health claims out of pocket. Employer may mitigate the high cost of claims by purchasing stop-loss insurance.</a:t>
          </a:r>
        </a:p>
      </dgm:t>
    </dgm:pt>
    <dgm:pt modelId="{1D54DB9A-52EF-4680-901E-ACC45336B92E}" type="parTrans" cxnId="{3F54310B-F8E7-46C1-98DD-3E6E03E30AF2}">
      <dgm:prSet/>
      <dgm:spPr/>
      <dgm:t>
        <a:bodyPr/>
        <a:lstStyle/>
        <a:p>
          <a:endParaRPr lang="en-US"/>
        </a:p>
      </dgm:t>
    </dgm:pt>
    <dgm:pt modelId="{A59DD8C0-6E37-4461-9D44-B5CEB70AF859}" type="sibTrans" cxnId="{3F54310B-F8E7-46C1-98DD-3E6E03E30AF2}">
      <dgm:prSet/>
      <dgm:spPr/>
      <dgm:t>
        <a:bodyPr/>
        <a:lstStyle/>
        <a:p>
          <a:endParaRPr lang="en-US"/>
        </a:p>
      </dgm:t>
    </dgm:pt>
    <dgm:pt modelId="{1BBFD2D6-F0D3-4EF4-BD6B-77A6B57D883F}">
      <dgm:prSet phldrT="[Text]"/>
      <dgm:spPr>
        <a:solidFill>
          <a:srgbClr val="005A85"/>
        </a:solidFill>
      </dgm:spPr>
      <dgm:t>
        <a:bodyPr/>
        <a:lstStyle/>
        <a:p>
          <a:r>
            <a:rPr lang="en-US">
              <a:latin typeface="Calibri"/>
              <a:ea typeface="Calibri"/>
              <a:cs typeface="Calibri"/>
            </a:rPr>
            <a:t>Stop-Loss Insurance</a:t>
          </a:r>
        </a:p>
      </dgm:t>
    </dgm:pt>
    <dgm:pt modelId="{1570F019-4D83-43D4-9516-E5536C2A0F46}" type="parTrans" cxnId="{0B685FCC-F50A-4038-ADB5-A2AFE190B2D2}">
      <dgm:prSet/>
      <dgm:spPr/>
      <dgm:t>
        <a:bodyPr/>
        <a:lstStyle/>
        <a:p>
          <a:endParaRPr lang="en-US"/>
        </a:p>
      </dgm:t>
    </dgm:pt>
    <dgm:pt modelId="{99B4A31C-4C5A-4F66-9D9B-C9F3A0A59173}" type="sibTrans" cxnId="{0B685FCC-F50A-4038-ADB5-A2AFE190B2D2}">
      <dgm:prSet/>
      <dgm:spPr/>
      <dgm:t>
        <a:bodyPr/>
        <a:lstStyle/>
        <a:p>
          <a:endParaRPr lang="en-US"/>
        </a:p>
      </dgm:t>
    </dgm:pt>
    <dgm:pt modelId="{44A5F282-51CF-4FD9-A6C1-B17493726EC3}">
      <dgm:prSet phldrT="[Text]"/>
      <dgm:spPr/>
      <dgm:t>
        <a:bodyPr/>
        <a:lstStyle/>
        <a:p>
          <a:r>
            <a:rPr lang="en-US">
              <a:latin typeface="Calibri"/>
              <a:ea typeface="Calibri"/>
              <a:cs typeface="Calibri"/>
            </a:rPr>
            <a:t>Stop-Loss is a type of insurance policy carried by a self-funded health plan that protects against catastrophic medical expenses.</a:t>
          </a:r>
        </a:p>
      </dgm:t>
    </dgm:pt>
    <dgm:pt modelId="{B99B4A80-0FFC-4C23-8950-F90B90B33740}" type="parTrans" cxnId="{BC0960BE-EE07-46F9-843A-0AB4983ADBA5}">
      <dgm:prSet/>
      <dgm:spPr/>
      <dgm:t>
        <a:bodyPr/>
        <a:lstStyle/>
        <a:p>
          <a:endParaRPr lang="en-US"/>
        </a:p>
      </dgm:t>
    </dgm:pt>
    <dgm:pt modelId="{0BF8FF40-9860-48BB-A98D-130AEA1F61C5}" type="sibTrans" cxnId="{BC0960BE-EE07-46F9-843A-0AB4983ADBA5}">
      <dgm:prSet/>
      <dgm:spPr/>
      <dgm:t>
        <a:bodyPr/>
        <a:lstStyle/>
        <a:p>
          <a:endParaRPr lang="en-US"/>
        </a:p>
      </dgm:t>
    </dgm:pt>
    <dgm:pt modelId="{1972C33D-9E22-4663-9438-B36F31363B0A}">
      <dgm:prSet phldrT="[Text]"/>
      <dgm:spPr>
        <a:solidFill>
          <a:srgbClr val="005A85"/>
        </a:solidFill>
      </dgm:spPr>
      <dgm:t>
        <a:bodyPr/>
        <a:lstStyle/>
        <a:p>
          <a:r>
            <a:rPr lang="en-US">
              <a:latin typeface="Calibri"/>
              <a:ea typeface="Calibri"/>
              <a:cs typeface="Calibri"/>
            </a:rPr>
            <a:t>Applicable Large Employer</a:t>
          </a:r>
        </a:p>
      </dgm:t>
    </dgm:pt>
    <dgm:pt modelId="{CF725F66-04DF-4A1C-907E-FA8981C5214A}" type="parTrans" cxnId="{A08EAACA-9536-470E-B1C4-29021CAEC4C5}">
      <dgm:prSet/>
      <dgm:spPr/>
      <dgm:t>
        <a:bodyPr/>
        <a:lstStyle/>
        <a:p>
          <a:endParaRPr lang="en-US"/>
        </a:p>
      </dgm:t>
    </dgm:pt>
    <dgm:pt modelId="{2AB19EF2-17DD-4BF9-A47B-F1DA4E9B28D1}" type="sibTrans" cxnId="{A08EAACA-9536-470E-B1C4-29021CAEC4C5}">
      <dgm:prSet/>
      <dgm:spPr/>
      <dgm:t>
        <a:bodyPr/>
        <a:lstStyle/>
        <a:p>
          <a:endParaRPr lang="en-US"/>
        </a:p>
      </dgm:t>
    </dgm:pt>
    <dgm:pt modelId="{47ED45DD-8B5E-4A79-9E01-96A5876B5B63}">
      <dgm:prSet phldrT="[Text]"/>
      <dgm:spPr/>
      <dgm:t>
        <a:bodyPr/>
        <a:lstStyle/>
        <a:p>
          <a:r>
            <a:rPr lang="en-US">
              <a:latin typeface="Calibri"/>
              <a:ea typeface="Calibri"/>
              <a:cs typeface="Calibri"/>
            </a:rPr>
            <a:t>Employer with an average of at least 50 full-time employees. An applicable large employer may be a single entity or may consist of a group of related entities.</a:t>
          </a:r>
        </a:p>
      </dgm:t>
    </dgm:pt>
    <dgm:pt modelId="{F7BA6D81-E2C5-4F14-9E49-27E9651F23EE}" type="parTrans" cxnId="{D6CA60FA-AD04-4156-A1A0-EE005582D5DF}">
      <dgm:prSet/>
      <dgm:spPr/>
      <dgm:t>
        <a:bodyPr/>
        <a:lstStyle/>
        <a:p>
          <a:endParaRPr lang="en-US"/>
        </a:p>
      </dgm:t>
    </dgm:pt>
    <dgm:pt modelId="{C81DA653-218A-45EA-B80E-B9A83CB32581}" type="sibTrans" cxnId="{D6CA60FA-AD04-4156-A1A0-EE005582D5DF}">
      <dgm:prSet/>
      <dgm:spPr/>
      <dgm:t>
        <a:bodyPr/>
        <a:lstStyle/>
        <a:p>
          <a:endParaRPr lang="en-US"/>
        </a:p>
      </dgm:t>
    </dgm:pt>
    <dgm:pt modelId="{7FD85C2C-9E3B-4057-AD72-35F83B6CF9CC}">
      <dgm:prSet phldrT="[Text]"/>
      <dgm:spPr>
        <a:solidFill>
          <a:srgbClr val="005A85"/>
        </a:solidFill>
      </dgm:spPr>
      <dgm:t>
        <a:bodyPr/>
        <a:lstStyle/>
        <a:p>
          <a:r>
            <a:rPr lang="en-US">
              <a:latin typeface="Calibri"/>
              <a:ea typeface="Calibri"/>
              <a:cs typeface="Calibri"/>
            </a:rPr>
            <a:t>Affordable Care Act</a:t>
          </a:r>
        </a:p>
      </dgm:t>
    </dgm:pt>
    <dgm:pt modelId="{EADDDCD3-F84B-404D-920C-E1EA5B06A3A6}" type="parTrans" cxnId="{74BA63AD-6A14-45E1-A621-4EAD56B0276B}">
      <dgm:prSet/>
      <dgm:spPr/>
      <dgm:t>
        <a:bodyPr/>
        <a:lstStyle/>
        <a:p>
          <a:endParaRPr lang="en-US"/>
        </a:p>
      </dgm:t>
    </dgm:pt>
    <dgm:pt modelId="{54A07374-C153-40FA-8721-DCD5A9FE3199}" type="sibTrans" cxnId="{74BA63AD-6A14-45E1-A621-4EAD56B0276B}">
      <dgm:prSet/>
      <dgm:spPr/>
      <dgm:t>
        <a:bodyPr/>
        <a:lstStyle/>
        <a:p>
          <a:endParaRPr lang="en-US"/>
        </a:p>
      </dgm:t>
    </dgm:pt>
    <dgm:pt modelId="{5C046F23-83A8-461A-A130-9C855C9E3D1E}">
      <dgm:prSet phldrT="[Text]"/>
      <dgm:spPr/>
      <dgm:t>
        <a:bodyPr/>
        <a:lstStyle/>
        <a:p>
          <a:r>
            <a:rPr lang="en-US">
              <a:latin typeface="Calibri"/>
              <a:ea typeface="Calibri"/>
              <a:cs typeface="Calibri"/>
            </a:rPr>
            <a:t>The Comprehensive health care reform law enacted in March 2010 that requires Applicable Large Employers to provide minimum levels of health insurance coverage or pay an employer shared responsibility payment to the IRS.</a:t>
          </a:r>
        </a:p>
      </dgm:t>
    </dgm:pt>
    <dgm:pt modelId="{BD63AF36-1E6B-44CF-9626-D1DDEA7293A4}" type="parTrans" cxnId="{115AC363-98B3-4A4D-ABA3-219A1CDB200C}">
      <dgm:prSet/>
      <dgm:spPr/>
      <dgm:t>
        <a:bodyPr/>
        <a:lstStyle/>
        <a:p>
          <a:endParaRPr lang="en-US"/>
        </a:p>
      </dgm:t>
    </dgm:pt>
    <dgm:pt modelId="{9301D69A-4C37-4B6F-B624-3A7BCC272E21}" type="sibTrans" cxnId="{115AC363-98B3-4A4D-ABA3-219A1CDB200C}">
      <dgm:prSet/>
      <dgm:spPr/>
      <dgm:t>
        <a:bodyPr/>
        <a:lstStyle/>
        <a:p>
          <a:endParaRPr lang="en-US"/>
        </a:p>
      </dgm:t>
    </dgm:pt>
    <dgm:pt modelId="{81F48310-07E7-47D4-B2A5-CC836FFB4D52}">
      <dgm:prSet phldrT="[Text]"/>
      <dgm:spPr>
        <a:solidFill>
          <a:srgbClr val="005A85"/>
        </a:solidFill>
      </dgm:spPr>
      <dgm:t>
        <a:bodyPr/>
        <a:lstStyle/>
        <a:p>
          <a:r>
            <a:rPr lang="en-US">
              <a:latin typeface="Calibri"/>
              <a:ea typeface="Calibri"/>
              <a:cs typeface="Calibri"/>
            </a:rPr>
            <a:t>COBRA</a:t>
          </a:r>
        </a:p>
      </dgm:t>
    </dgm:pt>
    <dgm:pt modelId="{53B51032-5462-436D-B145-B28311304536}" type="parTrans" cxnId="{4F94855A-5605-4ADE-8886-875C04E90630}">
      <dgm:prSet/>
      <dgm:spPr/>
      <dgm:t>
        <a:bodyPr/>
        <a:lstStyle/>
        <a:p>
          <a:endParaRPr lang="en-US"/>
        </a:p>
      </dgm:t>
    </dgm:pt>
    <dgm:pt modelId="{AD28621E-D68C-4D6F-8649-62EE1F8A5B62}" type="sibTrans" cxnId="{4F94855A-5605-4ADE-8886-875C04E90630}">
      <dgm:prSet/>
      <dgm:spPr/>
      <dgm:t>
        <a:bodyPr/>
        <a:lstStyle/>
        <a:p>
          <a:endParaRPr lang="en-US"/>
        </a:p>
      </dgm:t>
    </dgm:pt>
    <dgm:pt modelId="{2817553C-56E6-4D67-89A9-26F2A2E1992E}">
      <dgm:prSet phldrT="[Text]"/>
      <dgm:spPr/>
      <dgm:t>
        <a:bodyPr/>
        <a:lstStyle/>
        <a:p>
          <a:r>
            <a:rPr lang="en-US">
              <a:latin typeface="Calibri"/>
              <a:ea typeface="Calibri"/>
              <a:cs typeface="Calibri"/>
            </a:rPr>
            <a:t>The Consolidated Omnibus Budget Reconciliation Act (COBRA) gives workers and their families who lose their health benefits the right to choose to continue group health benefits provided by their group health plan for limited periods of time under certain circumstances such as voluntary or involuntary job loss, reduction in the hours worked, transition between jobs, death, divorce, and other life events. </a:t>
          </a:r>
        </a:p>
      </dgm:t>
    </dgm:pt>
    <dgm:pt modelId="{525865CD-CE81-44D0-B79A-7DF8A04BB9F3}" type="parTrans" cxnId="{EB030022-880C-4925-941C-129CD57DB57C}">
      <dgm:prSet/>
      <dgm:spPr/>
      <dgm:t>
        <a:bodyPr/>
        <a:lstStyle/>
        <a:p>
          <a:endParaRPr lang="en-US"/>
        </a:p>
      </dgm:t>
    </dgm:pt>
    <dgm:pt modelId="{4DBD9399-30B8-4A56-A562-126984C7F2BE}" type="sibTrans" cxnId="{EB030022-880C-4925-941C-129CD57DB57C}">
      <dgm:prSet/>
      <dgm:spPr/>
      <dgm:t>
        <a:bodyPr/>
        <a:lstStyle/>
        <a:p>
          <a:endParaRPr lang="en-US"/>
        </a:p>
      </dgm:t>
    </dgm:pt>
    <dgm:pt modelId="{BADE839C-13C4-475A-9F52-4751F64A144E}" type="pres">
      <dgm:prSet presAssocID="{A6DCE78D-931E-41DE-B200-5D773D5A8289}" presName="linear" presStyleCnt="0">
        <dgm:presLayoutVars>
          <dgm:animLvl val="lvl"/>
          <dgm:resizeHandles val="exact"/>
        </dgm:presLayoutVars>
      </dgm:prSet>
      <dgm:spPr/>
    </dgm:pt>
    <dgm:pt modelId="{CB6E8E2C-0F5A-462F-B85A-F8975FF8E1A7}" type="pres">
      <dgm:prSet presAssocID="{7FD85C2C-9E3B-4057-AD72-35F83B6CF9CC}" presName="parentText" presStyleLbl="node1" presStyleIdx="0" presStyleCnt="6">
        <dgm:presLayoutVars>
          <dgm:chMax val="0"/>
          <dgm:bulletEnabled val="1"/>
        </dgm:presLayoutVars>
      </dgm:prSet>
      <dgm:spPr/>
    </dgm:pt>
    <dgm:pt modelId="{D00004D9-C901-4FDD-B8DD-96BC9A8C3502}" type="pres">
      <dgm:prSet presAssocID="{7FD85C2C-9E3B-4057-AD72-35F83B6CF9CC}" presName="childText" presStyleLbl="revTx" presStyleIdx="0" presStyleCnt="6">
        <dgm:presLayoutVars>
          <dgm:bulletEnabled val="1"/>
        </dgm:presLayoutVars>
      </dgm:prSet>
      <dgm:spPr/>
    </dgm:pt>
    <dgm:pt modelId="{3FFD751E-D820-4A80-BDAB-A2B05672AD84}" type="pres">
      <dgm:prSet presAssocID="{1972C33D-9E22-4663-9438-B36F31363B0A}" presName="parentText" presStyleLbl="node1" presStyleIdx="1" presStyleCnt="6">
        <dgm:presLayoutVars>
          <dgm:chMax val="0"/>
          <dgm:bulletEnabled val="1"/>
        </dgm:presLayoutVars>
      </dgm:prSet>
      <dgm:spPr/>
    </dgm:pt>
    <dgm:pt modelId="{FAF0993D-2603-4718-8352-7A7509F8971B}" type="pres">
      <dgm:prSet presAssocID="{1972C33D-9E22-4663-9438-B36F31363B0A}" presName="childText" presStyleLbl="revTx" presStyleIdx="1" presStyleCnt="6">
        <dgm:presLayoutVars>
          <dgm:bulletEnabled val="1"/>
        </dgm:presLayoutVars>
      </dgm:prSet>
      <dgm:spPr/>
    </dgm:pt>
    <dgm:pt modelId="{F64AE404-F76A-4719-8A5B-214B983524AE}" type="pres">
      <dgm:prSet presAssocID="{81F48310-07E7-47D4-B2A5-CC836FFB4D52}" presName="parentText" presStyleLbl="node1" presStyleIdx="2" presStyleCnt="6">
        <dgm:presLayoutVars>
          <dgm:chMax val="0"/>
          <dgm:bulletEnabled val="1"/>
        </dgm:presLayoutVars>
      </dgm:prSet>
      <dgm:spPr/>
    </dgm:pt>
    <dgm:pt modelId="{0FE980FE-B444-4FD8-87CF-CDCC03B47E74}" type="pres">
      <dgm:prSet presAssocID="{81F48310-07E7-47D4-B2A5-CC836FFB4D52}" presName="childText" presStyleLbl="revTx" presStyleIdx="2" presStyleCnt="6">
        <dgm:presLayoutVars>
          <dgm:bulletEnabled val="1"/>
        </dgm:presLayoutVars>
      </dgm:prSet>
      <dgm:spPr/>
    </dgm:pt>
    <dgm:pt modelId="{5A8C2643-8B70-4F14-859A-FE85F48B9AB3}" type="pres">
      <dgm:prSet presAssocID="{904483E8-4E9F-4BB5-B090-CEE05584C8EC}" presName="parentText" presStyleLbl="node1" presStyleIdx="3" presStyleCnt="6">
        <dgm:presLayoutVars>
          <dgm:chMax val="0"/>
          <dgm:bulletEnabled val="1"/>
        </dgm:presLayoutVars>
      </dgm:prSet>
      <dgm:spPr/>
    </dgm:pt>
    <dgm:pt modelId="{2BF8C18B-121D-4F62-9478-5AB518AE7283}" type="pres">
      <dgm:prSet presAssocID="{904483E8-4E9F-4BB5-B090-CEE05584C8EC}" presName="childText" presStyleLbl="revTx" presStyleIdx="3" presStyleCnt="6">
        <dgm:presLayoutVars>
          <dgm:bulletEnabled val="1"/>
        </dgm:presLayoutVars>
      </dgm:prSet>
      <dgm:spPr/>
    </dgm:pt>
    <dgm:pt modelId="{E9A0325A-A47F-4DDA-82F6-6A75E522173E}" type="pres">
      <dgm:prSet presAssocID="{600A8792-D954-435E-99F0-F12F72A2049B}" presName="parentText" presStyleLbl="node1" presStyleIdx="4" presStyleCnt="6">
        <dgm:presLayoutVars>
          <dgm:chMax val="0"/>
          <dgm:bulletEnabled val="1"/>
        </dgm:presLayoutVars>
      </dgm:prSet>
      <dgm:spPr/>
    </dgm:pt>
    <dgm:pt modelId="{E0241D9A-21FA-4178-8895-BB37EA4B0CAB}" type="pres">
      <dgm:prSet presAssocID="{600A8792-D954-435E-99F0-F12F72A2049B}" presName="childText" presStyleLbl="revTx" presStyleIdx="4" presStyleCnt="6">
        <dgm:presLayoutVars>
          <dgm:bulletEnabled val="1"/>
        </dgm:presLayoutVars>
      </dgm:prSet>
      <dgm:spPr/>
    </dgm:pt>
    <dgm:pt modelId="{A60F3991-53ED-4BBD-922E-F5852A755D47}" type="pres">
      <dgm:prSet presAssocID="{1BBFD2D6-F0D3-4EF4-BD6B-77A6B57D883F}" presName="parentText" presStyleLbl="node1" presStyleIdx="5" presStyleCnt="6">
        <dgm:presLayoutVars>
          <dgm:chMax val="0"/>
          <dgm:bulletEnabled val="1"/>
        </dgm:presLayoutVars>
      </dgm:prSet>
      <dgm:spPr/>
    </dgm:pt>
    <dgm:pt modelId="{980488C3-D0E9-42EB-8CDA-99EFF91C9892}" type="pres">
      <dgm:prSet presAssocID="{1BBFD2D6-F0D3-4EF4-BD6B-77A6B57D883F}" presName="childText" presStyleLbl="revTx" presStyleIdx="5" presStyleCnt="6">
        <dgm:presLayoutVars>
          <dgm:bulletEnabled val="1"/>
        </dgm:presLayoutVars>
      </dgm:prSet>
      <dgm:spPr/>
    </dgm:pt>
  </dgm:ptLst>
  <dgm:cxnLst>
    <dgm:cxn modelId="{07DF0104-6F1C-4A60-9F5A-6C086698516C}" type="presOf" srcId="{78674437-2A79-4B08-9B96-3389706FC998}" destId="{E0241D9A-21FA-4178-8895-BB37EA4B0CAB}" srcOrd="0" destOrd="0" presId="urn:microsoft.com/office/officeart/2005/8/layout/vList2"/>
    <dgm:cxn modelId="{3F54310B-F8E7-46C1-98DD-3E6E03E30AF2}" srcId="{600A8792-D954-435E-99F0-F12F72A2049B}" destId="{78674437-2A79-4B08-9B96-3389706FC998}" srcOrd="0" destOrd="0" parTransId="{1D54DB9A-52EF-4680-901E-ACC45336B92E}" sibTransId="{A59DD8C0-6E37-4461-9D44-B5CEB70AF859}"/>
    <dgm:cxn modelId="{F7C9711B-D610-4AB4-90B6-39AE403EFCC6}" type="presOf" srcId="{44A5F282-51CF-4FD9-A6C1-B17493726EC3}" destId="{980488C3-D0E9-42EB-8CDA-99EFF91C9892}" srcOrd="0" destOrd="0" presId="urn:microsoft.com/office/officeart/2005/8/layout/vList2"/>
    <dgm:cxn modelId="{EB030022-880C-4925-941C-129CD57DB57C}" srcId="{81F48310-07E7-47D4-B2A5-CC836FFB4D52}" destId="{2817553C-56E6-4D67-89A9-26F2A2E1992E}" srcOrd="0" destOrd="0" parTransId="{525865CD-CE81-44D0-B79A-7DF8A04BB9F3}" sibTransId="{4DBD9399-30B8-4A56-A562-126984C7F2BE}"/>
    <dgm:cxn modelId="{BB12EA23-2184-466B-B28A-931442C91FF3}" type="presOf" srcId="{A6DCE78D-931E-41DE-B200-5D773D5A8289}" destId="{BADE839C-13C4-475A-9F52-4751F64A144E}" srcOrd="0" destOrd="0" presId="urn:microsoft.com/office/officeart/2005/8/layout/vList2"/>
    <dgm:cxn modelId="{A98BB540-5FD7-48D7-8764-4CC73BDB354B}" type="presOf" srcId="{D6A5A2C5-DDC8-47DB-91AE-1E21F368733A}" destId="{2BF8C18B-121D-4F62-9478-5AB518AE7283}" srcOrd="0" destOrd="0" presId="urn:microsoft.com/office/officeart/2005/8/layout/vList2"/>
    <dgm:cxn modelId="{8F44285F-2317-4B2A-8067-695ADA724F2A}" type="presOf" srcId="{2817553C-56E6-4D67-89A9-26F2A2E1992E}" destId="{0FE980FE-B444-4FD8-87CF-CDCC03B47E74}" srcOrd="0" destOrd="0" presId="urn:microsoft.com/office/officeart/2005/8/layout/vList2"/>
    <dgm:cxn modelId="{5FF68161-0C3B-4D5D-9DBC-5F6353342C9A}" type="presOf" srcId="{5C046F23-83A8-461A-A130-9C855C9E3D1E}" destId="{D00004D9-C901-4FDD-B8DD-96BC9A8C3502}" srcOrd="0" destOrd="0" presId="urn:microsoft.com/office/officeart/2005/8/layout/vList2"/>
    <dgm:cxn modelId="{115AC363-98B3-4A4D-ABA3-219A1CDB200C}" srcId="{7FD85C2C-9E3B-4057-AD72-35F83B6CF9CC}" destId="{5C046F23-83A8-461A-A130-9C855C9E3D1E}" srcOrd="0" destOrd="0" parTransId="{BD63AF36-1E6B-44CF-9626-D1DDEA7293A4}" sibTransId="{9301D69A-4C37-4B6F-B624-3A7BCC272E21}"/>
    <dgm:cxn modelId="{2F92734F-12E8-4668-8F78-81590E93D646}" type="presOf" srcId="{81F48310-07E7-47D4-B2A5-CC836FFB4D52}" destId="{F64AE404-F76A-4719-8A5B-214B983524AE}" srcOrd="0" destOrd="0" presId="urn:microsoft.com/office/officeart/2005/8/layout/vList2"/>
    <dgm:cxn modelId="{19485359-510E-4B82-89BA-09856BC6FDD3}" type="presOf" srcId="{904483E8-4E9F-4BB5-B090-CEE05584C8EC}" destId="{5A8C2643-8B70-4F14-859A-FE85F48B9AB3}" srcOrd="0" destOrd="0" presId="urn:microsoft.com/office/officeart/2005/8/layout/vList2"/>
    <dgm:cxn modelId="{4F94855A-5605-4ADE-8886-875C04E90630}" srcId="{A6DCE78D-931E-41DE-B200-5D773D5A8289}" destId="{81F48310-07E7-47D4-B2A5-CC836FFB4D52}" srcOrd="2" destOrd="0" parTransId="{53B51032-5462-436D-B145-B28311304536}" sibTransId="{AD28621E-D68C-4D6F-8649-62EE1F8A5B62}"/>
    <dgm:cxn modelId="{DFF4EB98-2BB4-4BE5-8302-BC623D1B6760}" type="presOf" srcId="{7FD85C2C-9E3B-4057-AD72-35F83B6CF9CC}" destId="{CB6E8E2C-0F5A-462F-B85A-F8975FF8E1A7}" srcOrd="0" destOrd="0" presId="urn:microsoft.com/office/officeart/2005/8/layout/vList2"/>
    <dgm:cxn modelId="{04BF4A9A-39A9-4672-8982-F3E88D6AC49C}" srcId="{A6DCE78D-931E-41DE-B200-5D773D5A8289}" destId="{904483E8-4E9F-4BB5-B090-CEE05584C8EC}" srcOrd="3" destOrd="0" parTransId="{1C82F1E5-F573-4F91-96C1-5D3544A4110C}" sibTransId="{496DB57F-13A6-4992-9076-26A5652B38C2}"/>
    <dgm:cxn modelId="{26C523AD-4479-4D45-A9A2-6B1DE2189019}" type="presOf" srcId="{1BBFD2D6-F0D3-4EF4-BD6B-77A6B57D883F}" destId="{A60F3991-53ED-4BBD-922E-F5852A755D47}" srcOrd="0" destOrd="0" presId="urn:microsoft.com/office/officeart/2005/8/layout/vList2"/>
    <dgm:cxn modelId="{74BA63AD-6A14-45E1-A621-4EAD56B0276B}" srcId="{A6DCE78D-931E-41DE-B200-5D773D5A8289}" destId="{7FD85C2C-9E3B-4057-AD72-35F83B6CF9CC}" srcOrd="0" destOrd="0" parTransId="{EADDDCD3-F84B-404D-920C-E1EA5B06A3A6}" sibTransId="{54A07374-C153-40FA-8721-DCD5A9FE3199}"/>
    <dgm:cxn modelId="{A0D790B4-27FC-4C93-84FD-D5CC08EEADED}" type="presOf" srcId="{1972C33D-9E22-4663-9438-B36F31363B0A}" destId="{3FFD751E-D820-4A80-BDAB-A2B05672AD84}" srcOrd="0" destOrd="0" presId="urn:microsoft.com/office/officeart/2005/8/layout/vList2"/>
    <dgm:cxn modelId="{AF80BBBD-C5FA-4F35-A715-BEBAA286E4DC}" type="presOf" srcId="{600A8792-D954-435E-99F0-F12F72A2049B}" destId="{E9A0325A-A47F-4DDA-82F6-6A75E522173E}" srcOrd="0" destOrd="0" presId="urn:microsoft.com/office/officeart/2005/8/layout/vList2"/>
    <dgm:cxn modelId="{BC0960BE-EE07-46F9-843A-0AB4983ADBA5}" srcId="{1BBFD2D6-F0D3-4EF4-BD6B-77A6B57D883F}" destId="{44A5F282-51CF-4FD9-A6C1-B17493726EC3}" srcOrd="0" destOrd="0" parTransId="{B99B4A80-0FFC-4C23-8950-F90B90B33740}" sibTransId="{0BF8FF40-9860-48BB-A98D-130AEA1F61C5}"/>
    <dgm:cxn modelId="{30231AC3-349C-4B66-9B95-06B0C8C170ED}" type="presOf" srcId="{47ED45DD-8B5E-4A79-9E01-96A5876B5B63}" destId="{FAF0993D-2603-4718-8352-7A7509F8971B}" srcOrd="0" destOrd="0" presId="urn:microsoft.com/office/officeart/2005/8/layout/vList2"/>
    <dgm:cxn modelId="{A08EAACA-9536-470E-B1C4-29021CAEC4C5}" srcId="{A6DCE78D-931E-41DE-B200-5D773D5A8289}" destId="{1972C33D-9E22-4663-9438-B36F31363B0A}" srcOrd="1" destOrd="0" parTransId="{CF725F66-04DF-4A1C-907E-FA8981C5214A}" sibTransId="{2AB19EF2-17DD-4BF9-A47B-F1DA4E9B28D1}"/>
    <dgm:cxn modelId="{0B685FCC-F50A-4038-ADB5-A2AFE190B2D2}" srcId="{A6DCE78D-931E-41DE-B200-5D773D5A8289}" destId="{1BBFD2D6-F0D3-4EF4-BD6B-77A6B57D883F}" srcOrd="5" destOrd="0" parTransId="{1570F019-4D83-43D4-9516-E5536C2A0F46}" sibTransId="{99B4A31C-4C5A-4F66-9D9B-C9F3A0A59173}"/>
    <dgm:cxn modelId="{5670A9D8-F03C-4C55-A60F-877163309223}" srcId="{A6DCE78D-931E-41DE-B200-5D773D5A8289}" destId="{600A8792-D954-435E-99F0-F12F72A2049B}" srcOrd="4" destOrd="0" parTransId="{6FB6CF59-0DA8-4C00-BAB7-D9035699C5FA}" sibTransId="{232AAD14-03E4-466C-AC06-2E9ADC4E39E3}"/>
    <dgm:cxn modelId="{832490E1-EF2A-4465-9588-5154BAFABF05}" srcId="{904483E8-4E9F-4BB5-B090-CEE05584C8EC}" destId="{D6A5A2C5-DDC8-47DB-91AE-1E21F368733A}" srcOrd="0" destOrd="0" parTransId="{05FB64B0-C2EF-4272-85BA-577922F98CB4}" sibTransId="{08162063-D91F-4BAD-BFB0-88A18406E939}"/>
    <dgm:cxn modelId="{D6CA60FA-AD04-4156-A1A0-EE005582D5DF}" srcId="{1972C33D-9E22-4663-9438-B36F31363B0A}" destId="{47ED45DD-8B5E-4A79-9E01-96A5876B5B63}" srcOrd="0" destOrd="0" parTransId="{F7BA6D81-E2C5-4F14-9E49-27E9651F23EE}" sibTransId="{C81DA653-218A-45EA-B80E-B9A83CB32581}"/>
    <dgm:cxn modelId="{78D1BDC6-7A88-4E13-9D68-631B8C9BF744}" type="presParOf" srcId="{BADE839C-13C4-475A-9F52-4751F64A144E}" destId="{CB6E8E2C-0F5A-462F-B85A-F8975FF8E1A7}" srcOrd="0" destOrd="0" presId="urn:microsoft.com/office/officeart/2005/8/layout/vList2"/>
    <dgm:cxn modelId="{F4103166-3197-4FD0-9CA6-0E019F0478E3}" type="presParOf" srcId="{BADE839C-13C4-475A-9F52-4751F64A144E}" destId="{D00004D9-C901-4FDD-B8DD-96BC9A8C3502}" srcOrd="1" destOrd="0" presId="urn:microsoft.com/office/officeart/2005/8/layout/vList2"/>
    <dgm:cxn modelId="{1769B7E3-DF60-4248-8421-363F70384A20}" type="presParOf" srcId="{BADE839C-13C4-475A-9F52-4751F64A144E}" destId="{3FFD751E-D820-4A80-BDAB-A2B05672AD84}" srcOrd="2" destOrd="0" presId="urn:microsoft.com/office/officeart/2005/8/layout/vList2"/>
    <dgm:cxn modelId="{571E3257-6703-4B76-BA3C-1E3C4B3D04AD}" type="presParOf" srcId="{BADE839C-13C4-475A-9F52-4751F64A144E}" destId="{FAF0993D-2603-4718-8352-7A7509F8971B}" srcOrd="3" destOrd="0" presId="urn:microsoft.com/office/officeart/2005/8/layout/vList2"/>
    <dgm:cxn modelId="{1A298F6F-FEF3-489A-A059-88D59F5FB1BE}" type="presParOf" srcId="{BADE839C-13C4-475A-9F52-4751F64A144E}" destId="{F64AE404-F76A-4719-8A5B-214B983524AE}" srcOrd="4" destOrd="0" presId="urn:microsoft.com/office/officeart/2005/8/layout/vList2"/>
    <dgm:cxn modelId="{20063B27-FC62-4B63-BCE7-A3184FF97687}" type="presParOf" srcId="{BADE839C-13C4-475A-9F52-4751F64A144E}" destId="{0FE980FE-B444-4FD8-87CF-CDCC03B47E74}" srcOrd="5" destOrd="0" presId="urn:microsoft.com/office/officeart/2005/8/layout/vList2"/>
    <dgm:cxn modelId="{9F6B3DDD-BD50-4A46-96B5-ADB71D6FDFA5}" type="presParOf" srcId="{BADE839C-13C4-475A-9F52-4751F64A144E}" destId="{5A8C2643-8B70-4F14-859A-FE85F48B9AB3}" srcOrd="6" destOrd="0" presId="urn:microsoft.com/office/officeart/2005/8/layout/vList2"/>
    <dgm:cxn modelId="{4CBAD800-5FAD-41F5-9A60-C2EFC3D784E5}" type="presParOf" srcId="{BADE839C-13C4-475A-9F52-4751F64A144E}" destId="{2BF8C18B-121D-4F62-9478-5AB518AE7283}" srcOrd="7" destOrd="0" presId="urn:microsoft.com/office/officeart/2005/8/layout/vList2"/>
    <dgm:cxn modelId="{AC0B7423-3B98-4F93-BA0C-CB21246A53AE}" type="presParOf" srcId="{BADE839C-13C4-475A-9F52-4751F64A144E}" destId="{E9A0325A-A47F-4DDA-82F6-6A75E522173E}" srcOrd="8" destOrd="0" presId="urn:microsoft.com/office/officeart/2005/8/layout/vList2"/>
    <dgm:cxn modelId="{450F0EF0-3519-44C4-A220-1A88F085F1A6}" type="presParOf" srcId="{BADE839C-13C4-475A-9F52-4751F64A144E}" destId="{E0241D9A-21FA-4178-8895-BB37EA4B0CAB}" srcOrd="9" destOrd="0" presId="urn:microsoft.com/office/officeart/2005/8/layout/vList2"/>
    <dgm:cxn modelId="{121C3381-DC1C-474C-B265-8B43345EC46D}" type="presParOf" srcId="{BADE839C-13C4-475A-9F52-4751F64A144E}" destId="{A60F3991-53ED-4BBD-922E-F5852A755D47}" srcOrd="10" destOrd="0" presId="urn:microsoft.com/office/officeart/2005/8/layout/vList2"/>
    <dgm:cxn modelId="{E96BCE50-82BC-4A56-B12D-83754B98291B}" type="presParOf" srcId="{BADE839C-13C4-475A-9F52-4751F64A144E}" destId="{980488C3-D0E9-42EB-8CDA-99EFF91C9892}"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B59F57-C14A-40B3-B9A4-D60C7B18E2C5}" type="doc">
      <dgm:prSet loTypeId="urn:diagrams.loki3.com/BracketList" loCatId="list" qsTypeId="urn:microsoft.com/office/officeart/2005/8/quickstyle/simple1" qsCatId="simple" csTypeId="urn:microsoft.com/office/officeart/2005/8/colors/accent2_2" csCatId="accent2" phldr="1"/>
      <dgm:spPr/>
      <dgm:t>
        <a:bodyPr/>
        <a:lstStyle/>
        <a:p>
          <a:endParaRPr lang="en-US"/>
        </a:p>
      </dgm:t>
    </dgm:pt>
    <dgm:pt modelId="{D81D948C-EEC1-4C5B-BEE4-844468C76085}">
      <dgm:prSet custT="1"/>
      <dgm:spPr/>
      <dgm:t>
        <a:bodyPr/>
        <a:lstStyle/>
        <a:p>
          <a:r>
            <a:rPr lang="en-US" sz="1800" b="1">
              <a:solidFill>
                <a:srgbClr val="000000"/>
              </a:solidFill>
            </a:rPr>
            <a:t>Defined Benefit</a:t>
          </a:r>
        </a:p>
      </dgm:t>
    </dgm:pt>
    <dgm:pt modelId="{AEBB9053-5C7E-4EF8-887A-C2F3624CE432}" type="parTrans" cxnId="{1F90AF86-D227-476F-B0FF-496896E9C051}">
      <dgm:prSet/>
      <dgm:spPr/>
      <dgm:t>
        <a:bodyPr/>
        <a:lstStyle/>
        <a:p>
          <a:endParaRPr lang="en-US"/>
        </a:p>
      </dgm:t>
    </dgm:pt>
    <dgm:pt modelId="{2F3F54AA-2F38-4998-857E-4FB998AF19E9}" type="sibTrans" cxnId="{1F90AF86-D227-476F-B0FF-496896E9C051}">
      <dgm:prSet/>
      <dgm:spPr/>
      <dgm:t>
        <a:bodyPr/>
        <a:lstStyle/>
        <a:p>
          <a:endParaRPr lang="en-US"/>
        </a:p>
      </dgm:t>
    </dgm:pt>
    <dgm:pt modelId="{6D542B7E-02C4-4DC1-BE59-072525691694}">
      <dgm:prSet custT="1"/>
      <dgm:spPr>
        <a:solidFill>
          <a:srgbClr val="005A85"/>
        </a:solidFill>
      </dgm:spPr>
      <dgm:t>
        <a:bodyPr/>
        <a:lstStyle/>
        <a:p>
          <a:pPr>
            <a:buFont typeface="Arial" panose="020B0604020202020204" pitchFamily="34" charset="0"/>
            <a:buChar char="•"/>
          </a:pPr>
          <a:r>
            <a:rPr lang="en-US" sz="1800"/>
            <a:t>Promises a specific amount of benefit at retirement </a:t>
          </a:r>
        </a:p>
      </dgm:t>
    </dgm:pt>
    <dgm:pt modelId="{6198D098-104B-41F7-B1D2-533FFE11B7EC}" type="parTrans" cxnId="{7BE30293-57E3-43C2-BC72-C8D94B9BEB64}">
      <dgm:prSet/>
      <dgm:spPr/>
      <dgm:t>
        <a:bodyPr/>
        <a:lstStyle/>
        <a:p>
          <a:endParaRPr lang="en-US"/>
        </a:p>
      </dgm:t>
    </dgm:pt>
    <dgm:pt modelId="{16D97D4E-2FF0-438A-8B97-0AEE90D8B7FD}" type="sibTrans" cxnId="{7BE30293-57E3-43C2-BC72-C8D94B9BEB64}">
      <dgm:prSet/>
      <dgm:spPr/>
      <dgm:t>
        <a:bodyPr/>
        <a:lstStyle/>
        <a:p>
          <a:endParaRPr lang="en-US"/>
        </a:p>
      </dgm:t>
    </dgm:pt>
    <dgm:pt modelId="{F31881A6-8CD5-4FB0-B768-68EC94EC3695}">
      <dgm:prSet custT="1"/>
      <dgm:spPr/>
      <dgm:t>
        <a:bodyPr/>
        <a:lstStyle/>
        <a:p>
          <a:r>
            <a:rPr lang="en-US" sz="1800" b="1">
              <a:solidFill>
                <a:srgbClr val="000000"/>
              </a:solidFill>
            </a:rPr>
            <a:t>Defined Contribution</a:t>
          </a:r>
        </a:p>
      </dgm:t>
    </dgm:pt>
    <dgm:pt modelId="{BE37DC15-B5B5-4152-B926-21AA0D602282}" type="parTrans" cxnId="{BFC2231A-D955-4CA7-B6CC-1ACFA70A1B7C}">
      <dgm:prSet/>
      <dgm:spPr/>
      <dgm:t>
        <a:bodyPr/>
        <a:lstStyle/>
        <a:p>
          <a:endParaRPr lang="en-US"/>
        </a:p>
      </dgm:t>
    </dgm:pt>
    <dgm:pt modelId="{676FA154-159A-43D6-8590-DAF8A61655EE}" type="sibTrans" cxnId="{BFC2231A-D955-4CA7-B6CC-1ACFA70A1B7C}">
      <dgm:prSet/>
      <dgm:spPr/>
      <dgm:t>
        <a:bodyPr/>
        <a:lstStyle/>
        <a:p>
          <a:endParaRPr lang="en-US"/>
        </a:p>
      </dgm:t>
    </dgm:pt>
    <dgm:pt modelId="{23AA449B-F14B-43EA-8D18-70F9209410C0}">
      <dgm:prSet custT="1"/>
      <dgm:spPr>
        <a:solidFill>
          <a:srgbClr val="005A85"/>
        </a:solidFill>
      </dgm:spPr>
      <dgm:t>
        <a:bodyPr/>
        <a:lstStyle/>
        <a:p>
          <a:r>
            <a:rPr lang="en-US" sz="1800"/>
            <a:t>Does not promise a specific amount of benefit at retirement</a:t>
          </a:r>
        </a:p>
      </dgm:t>
    </dgm:pt>
    <dgm:pt modelId="{9815D5B3-5AA7-4668-A341-98E367CAD487}" type="parTrans" cxnId="{C19B2CF7-D90F-4598-A6A4-53F5235163A0}">
      <dgm:prSet/>
      <dgm:spPr/>
      <dgm:t>
        <a:bodyPr/>
        <a:lstStyle/>
        <a:p>
          <a:endParaRPr lang="en-US"/>
        </a:p>
      </dgm:t>
    </dgm:pt>
    <dgm:pt modelId="{65228A29-2C0A-4C3F-848A-54796E45C416}" type="sibTrans" cxnId="{C19B2CF7-D90F-4598-A6A4-53F5235163A0}">
      <dgm:prSet/>
      <dgm:spPr/>
      <dgm:t>
        <a:bodyPr/>
        <a:lstStyle/>
        <a:p>
          <a:endParaRPr lang="en-US"/>
        </a:p>
      </dgm:t>
    </dgm:pt>
    <dgm:pt modelId="{6F7C7301-599F-4C57-9153-CB900781B4C2}">
      <dgm:prSet custT="1"/>
      <dgm:spPr/>
      <dgm:t>
        <a:bodyPr/>
        <a:lstStyle/>
        <a:p>
          <a:pPr>
            <a:buFont typeface="Arial" panose="020B0604020202020204" pitchFamily="34" charset="0"/>
            <a:buChar char="•"/>
          </a:pPr>
          <a:r>
            <a:rPr lang="en-US" sz="1800"/>
            <a:t>Example: 1 percent of average salary for the last 5 years of employment for every year of service with an employer</a:t>
          </a:r>
        </a:p>
      </dgm:t>
    </dgm:pt>
    <dgm:pt modelId="{D6F4610F-91C7-4BA5-AC72-8AE64946CED1}" type="parTrans" cxnId="{979A243F-AAD2-490F-803A-F1508DA26019}">
      <dgm:prSet/>
      <dgm:spPr/>
      <dgm:t>
        <a:bodyPr/>
        <a:lstStyle/>
        <a:p>
          <a:endParaRPr lang="en-US"/>
        </a:p>
      </dgm:t>
    </dgm:pt>
    <dgm:pt modelId="{B01CA590-4F1C-4135-ABFA-2642F805C013}" type="sibTrans" cxnId="{979A243F-AAD2-490F-803A-F1508DA26019}">
      <dgm:prSet/>
      <dgm:spPr/>
      <dgm:t>
        <a:bodyPr/>
        <a:lstStyle/>
        <a:p>
          <a:endParaRPr lang="en-US"/>
        </a:p>
      </dgm:t>
    </dgm:pt>
    <dgm:pt modelId="{5BDEDB01-25E4-467E-AA7F-E520DF6E8DE4}">
      <dgm:prSet custT="1"/>
      <dgm:spPr>
        <a:solidFill>
          <a:srgbClr val="005A85"/>
        </a:solidFill>
      </dgm:spPr>
      <dgm:t>
        <a:bodyPr/>
        <a:lstStyle/>
        <a:p>
          <a:pPr>
            <a:buFont typeface="Arial" panose="020B0604020202020204" pitchFamily="34" charset="0"/>
            <a:buChar char="•"/>
          </a:pPr>
          <a:endParaRPr lang="en-US" sz="1800"/>
        </a:p>
      </dgm:t>
    </dgm:pt>
    <dgm:pt modelId="{422C9A90-8272-4A66-8A06-A65FA9612E7B}" type="parTrans" cxnId="{D0CEAE30-A005-4E36-B3D9-83805F79EC0D}">
      <dgm:prSet/>
      <dgm:spPr/>
      <dgm:t>
        <a:bodyPr/>
        <a:lstStyle/>
        <a:p>
          <a:endParaRPr lang="en-US"/>
        </a:p>
      </dgm:t>
    </dgm:pt>
    <dgm:pt modelId="{DBC23BEA-6A8F-4A5C-8115-11585F998462}" type="sibTrans" cxnId="{D0CEAE30-A005-4E36-B3D9-83805F79EC0D}">
      <dgm:prSet/>
      <dgm:spPr/>
      <dgm:t>
        <a:bodyPr/>
        <a:lstStyle/>
        <a:p>
          <a:endParaRPr lang="en-US"/>
        </a:p>
      </dgm:t>
    </dgm:pt>
    <dgm:pt modelId="{1E1AF673-9551-45BE-A22A-DC694E0FC73C}">
      <dgm:prSet custT="1"/>
      <dgm:spPr/>
      <dgm:t>
        <a:bodyPr/>
        <a:lstStyle/>
        <a:p>
          <a:r>
            <a:rPr lang="en-US" sz="1800"/>
            <a:t>Participants have individual accounts</a:t>
          </a:r>
        </a:p>
      </dgm:t>
    </dgm:pt>
    <dgm:pt modelId="{B29F57D3-44F0-49ED-B327-93BE626701A9}" type="parTrans" cxnId="{6224C8C7-7C6B-4AB4-B74E-E75C34626F73}">
      <dgm:prSet/>
      <dgm:spPr/>
      <dgm:t>
        <a:bodyPr/>
        <a:lstStyle/>
        <a:p>
          <a:endParaRPr lang="en-US"/>
        </a:p>
      </dgm:t>
    </dgm:pt>
    <dgm:pt modelId="{FE17154D-A103-4A73-B5A2-E9B8037F06CC}" type="sibTrans" cxnId="{6224C8C7-7C6B-4AB4-B74E-E75C34626F73}">
      <dgm:prSet/>
      <dgm:spPr/>
      <dgm:t>
        <a:bodyPr/>
        <a:lstStyle/>
        <a:p>
          <a:endParaRPr lang="en-US"/>
        </a:p>
      </dgm:t>
    </dgm:pt>
    <dgm:pt modelId="{0B323C71-86C6-48F6-8DC4-3E327BCE258C}">
      <dgm:prSet custT="1"/>
      <dgm:spPr/>
      <dgm:t>
        <a:bodyPr/>
        <a:lstStyle/>
        <a:p>
          <a:r>
            <a:rPr lang="en-US" sz="1800"/>
            <a:t>Employee or the employer (or both) contribute to the employee's individual account under the plan</a:t>
          </a:r>
        </a:p>
      </dgm:t>
    </dgm:pt>
    <dgm:pt modelId="{5A3CEAD6-C649-4925-BAAD-FFFD230640C9}" type="parTrans" cxnId="{B4AE38F3-E8A1-43DD-8736-A0168F4B8FBD}">
      <dgm:prSet/>
      <dgm:spPr/>
      <dgm:t>
        <a:bodyPr/>
        <a:lstStyle/>
        <a:p>
          <a:endParaRPr lang="en-US"/>
        </a:p>
      </dgm:t>
    </dgm:pt>
    <dgm:pt modelId="{B4F5AD64-CE6B-4CD3-AA2C-CFB884EB9EFA}" type="sibTrans" cxnId="{B4AE38F3-E8A1-43DD-8736-A0168F4B8FBD}">
      <dgm:prSet/>
      <dgm:spPr/>
      <dgm:t>
        <a:bodyPr/>
        <a:lstStyle/>
        <a:p>
          <a:endParaRPr lang="en-US"/>
        </a:p>
      </dgm:t>
    </dgm:pt>
    <dgm:pt modelId="{9FE8547F-D2DB-4B6F-B760-0BA3B8BB8424}">
      <dgm:prSet custT="1"/>
      <dgm:spPr>
        <a:solidFill>
          <a:srgbClr val="005A85"/>
        </a:solidFill>
      </dgm:spPr>
      <dgm:t>
        <a:bodyPr/>
        <a:lstStyle/>
        <a:p>
          <a:endParaRPr lang="en-US" sz="1800"/>
        </a:p>
      </dgm:t>
    </dgm:pt>
    <dgm:pt modelId="{3262220E-6F77-491A-8525-A1A1585BC880}" type="parTrans" cxnId="{FCBCA218-1677-4BA3-8081-B65D53683BA0}">
      <dgm:prSet/>
      <dgm:spPr/>
      <dgm:t>
        <a:bodyPr/>
        <a:lstStyle/>
        <a:p>
          <a:endParaRPr lang="en-US"/>
        </a:p>
      </dgm:t>
    </dgm:pt>
    <dgm:pt modelId="{EA02926B-D03E-4438-941E-49949067E4BE}" type="sibTrans" cxnId="{FCBCA218-1677-4BA3-8081-B65D53683BA0}">
      <dgm:prSet/>
      <dgm:spPr/>
      <dgm:t>
        <a:bodyPr/>
        <a:lstStyle/>
        <a:p>
          <a:endParaRPr lang="en-US"/>
        </a:p>
      </dgm:t>
    </dgm:pt>
    <dgm:pt modelId="{A0074514-EE89-48C8-91F1-7B6BF247DDB2}">
      <dgm:prSet custT="1"/>
      <dgm:spPr/>
      <dgm:t>
        <a:bodyPr/>
        <a:lstStyle/>
        <a:p>
          <a:endParaRPr lang="en-US" sz="1800"/>
        </a:p>
      </dgm:t>
    </dgm:pt>
    <dgm:pt modelId="{1649FA96-C3E5-45B0-88D2-ADBACC339CA7}" type="parTrans" cxnId="{A34679E6-C55F-42B3-9B35-4C1FF803DF84}">
      <dgm:prSet/>
      <dgm:spPr/>
      <dgm:t>
        <a:bodyPr/>
        <a:lstStyle/>
        <a:p>
          <a:endParaRPr lang="en-US"/>
        </a:p>
      </dgm:t>
    </dgm:pt>
    <dgm:pt modelId="{74D11C51-4BB3-4A91-8F48-1B683BA2F9ED}" type="sibTrans" cxnId="{A34679E6-C55F-42B3-9B35-4C1FF803DF84}">
      <dgm:prSet/>
      <dgm:spPr/>
      <dgm:t>
        <a:bodyPr/>
        <a:lstStyle/>
        <a:p>
          <a:endParaRPr lang="en-US"/>
        </a:p>
      </dgm:t>
    </dgm:pt>
    <dgm:pt modelId="{220C5FD7-62B3-4E9F-9F29-0C2801DED7E8}" type="pres">
      <dgm:prSet presAssocID="{4EB59F57-C14A-40B3-B9A4-D60C7B18E2C5}" presName="Name0" presStyleCnt="0">
        <dgm:presLayoutVars>
          <dgm:dir/>
          <dgm:animLvl val="lvl"/>
          <dgm:resizeHandles val="exact"/>
        </dgm:presLayoutVars>
      </dgm:prSet>
      <dgm:spPr/>
    </dgm:pt>
    <dgm:pt modelId="{64ACC9B7-567A-4E4A-B81F-588865E0D614}" type="pres">
      <dgm:prSet presAssocID="{D81D948C-EEC1-4C5B-BEE4-844468C76085}" presName="linNode" presStyleCnt="0"/>
      <dgm:spPr/>
    </dgm:pt>
    <dgm:pt modelId="{5595BA3F-49A3-4149-AEE7-053A7B1CB3C5}" type="pres">
      <dgm:prSet presAssocID="{D81D948C-EEC1-4C5B-BEE4-844468C76085}" presName="parTx" presStyleLbl="revTx" presStyleIdx="0" presStyleCnt="2">
        <dgm:presLayoutVars>
          <dgm:chMax val="1"/>
          <dgm:bulletEnabled val="1"/>
        </dgm:presLayoutVars>
      </dgm:prSet>
      <dgm:spPr/>
    </dgm:pt>
    <dgm:pt modelId="{8AB2450D-84DF-4484-B916-181A385DF97E}" type="pres">
      <dgm:prSet presAssocID="{D81D948C-EEC1-4C5B-BEE4-844468C76085}" presName="bracket" presStyleLbl="parChTrans1D1" presStyleIdx="0" presStyleCnt="2" custScaleY="86400"/>
      <dgm:spPr/>
    </dgm:pt>
    <dgm:pt modelId="{75854BD0-C135-42A1-B37F-77175A80AC55}" type="pres">
      <dgm:prSet presAssocID="{D81D948C-EEC1-4C5B-BEE4-844468C76085}" presName="spH" presStyleCnt="0"/>
      <dgm:spPr/>
    </dgm:pt>
    <dgm:pt modelId="{B72E452B-2F4E-492B-912C-2FB8707A502B}" type="pres">
      <dgm:prSet presAssocID="{D81D948C-EEC1-4C5B-BEE4-844468C76085}" presName="desTx" presStyleLbl="node1" presStyleIdx="0" presStyleCnt="2">
        <dgm:presLayoutVars>
          <dgm:bulletEnabled val="1"/>
        </dgm:presLayoutVars>
      </dgm:prSet>
      <dgm:spPr/>
    </dgm:pt>
    <dgm:pt modelId="{89FFB75C-F7C0-4008-9A0F-8387CB218C52}" type="pres">
      <dgm:prSet presAssocID="{2F3F54AA-2F38-4998-857E-4FB998AF19E9}" presName="spV" presStyleCnt="0"/>
      <dgm:spPr/>
    </dgm:pt>
    <dgm:pt modelId="{24E232AA-B60E-47A9-921F-A670336C7380}" type="pres">
      <dgm:prSet presAssocID="{F31881A6-8CD5-4FB0-B768-68EC94EC3695}" presName="linNode" presStyleCnt="0"/>
      <dgm:spPr/>
    </dgm:pt>
    <dgm:pt modelId="{E4F64C39-A727-4C27-A248-168B51A9BD28}" type="pres">
      <dgm:prSet presAssocID="{F31881A6-8CD5-4FB0-B768-68EC94EC3695}" presName="parTx" presStyleLbl="revTx" presStyleIdx="1" presStyleCnt="2">
        <dgm:presLayoutVars>
          <dgm:chMax val="1"/>
          <dgm:bulletEnabled val="1"/>
        </dgm:presLayoutVars>
      </dgm:prSet>
      <dgm:spPr/>
    </dgm:pt>
    <dgm:pt modelId="{DCDA324D-CE7A-49C2-8FAD-5D6C6CA65173}" type="pres">
      <dgm:prSet presAssocID="{F31881A6-8CD5-4FB0-B768-68EC94EC3695}" presName="bracket" presStyleLbl="parChTrans1D1" presStyleIdx="1" presStyleCnt="2" custScaleY="92002"/>
      <dgm:spPr/>
    </dgm:pt>
    <dgm:pt modelId="{9EB35201-6E76-4B11-9546-72E595023AC7}" type="pres">
      <dgm:prSet presAssocID="{F31881A6-8CD5-4FB0-B768-68EC94EC3695}" presName="spH" presStyleCnt="0"/>
      <dgm:spPr/>
    </dgm:pt>
    <dgm:pt modelId="{0FA62BB5-C247-46FA-85A0-F130E9ADA071}" type="pres">
      <dgm:prSet presAssocID="{F31881A6-8CD5-4FB0-B768-68EC94EC3695}" presName="desTx" presStyleLbl="node1" presStyleIdx="1" presStyleCnt="2">
        <dgm:presLayoutVars>
          <dgm:bulletEnabled val="1"/>
        </dgm:presLayoutVars>
      </dgm:prSet>
      <dgm:spPr/>
    </dgm:pt>
  </dgm:ptLst>
  <dgm:cxnLst>
    <dgm:cxn modelId="{DBCA780D-B170-424E-98CB-6B9DA7246798}" type="presOf" srcId="{9FE8547F-D2DB-4B6F-B760-0BA3B8BB8424}" destId="{0FA62BB5-C247-46FA-85A0-F130E9ADA071}" srcOrd="0" destOrd="1" presId="urn:diagrams.loki3.com/BracketList"/>
    <dgm:cxn modelId="{FCBCA218-1677-4BA3-8081-B65D53683BA0}" srcId="{F31881A6-8CD5-4FB0-B768-68EC94EC3695}" destId="{9FE8547F-D2DB-4B6F-B760-0BA3B8BB8424}" srcOrd="1" destOrd="0" parTransId="{3262220E-6F77-491A-8525-A1A1585BC880}" sibTransId="{EA02926B-D03E-4438-941E-49949067E4BE}"/>
    <dgm:cxn modelId="{BFC2231A-D955-4CA7-B6CC-1ACFA70A1B7C}" srcId="{4EB59F57-C14A-40B3-B9A4-D60C7B18E2C5}" destId="{F31881A6-8CD5-4FB0-B768-68EC94EC3695}" srcOrd="1" destOrd="0" parTransId="{BE37DC15-B5B5-4152-B926-21AA0D602282}" sibTransId="{676FA154-159A-43D6-8590-DAF8A61655EE}"/>
    <dgm:cxn modelId="{D0CEAE30-A005-4E36-B3D9-83805F79EC0D}" srcId="{D81D948C-EEC1-4C5B-BEE4-844468C76085}" destId="{5BDEDB01-25E4-467E-AA7F-E520DF6E8DE4}" srcOrd="1" destOrd="0" parTransId="{422C9A90-8272-4A66-8A06-A65FA9612E7B}" sibTransId="{DBC23BEA-6A8F-4A5C-8115-11585F998462}"/>
    <dgm:cxn modelId="{BD5E8B38-D434-4F7D-B557-A6F14394B483}" type="presOf" srcId="{23AA449B-F14B-43EA-8D18-70F9209410C0}" destId="{0FA62BB5-C247-46FA-85A0-F130E9ADA071}" srcOrd="0" destOrd="0" presId="urn:diagrams.loki3.com/BracketList"/>
    <dgm:cxn modelId="{979A243F-AAD2-490F-803A-F1508DA26019}" srcId="{D81D948C-EEC1-4C5B-BEE4-844468C76085}" destId="{6F7C7301-599F-4C57-9153-CB900781B4C2}" srcOrd="2" destOrd="0" parTransId="{D6F4610F-91C7-4BA5-AC72-8AE64946CED1}" sibTransId="{B01CA590-4F1C-4135-ABFA-2642F805C013}"/>
    <dgm:cxn modelId="{5F17B54D-5AE3-4E8F-B8A0-A49E2395067B}" type="presOf" srcId="{4EB59F57-C14A-40B3-B9A4-D60C7B18E2C5}" destId="{220C5FD7-62B3-4E9F-9F29-0C2801DED7E8}" srcOrd="0" destOrd="0" presId="urn:diagrams.loki3.com/BracketList"/>
    <dgm:cxn modelId="{E69C3255-9C3C-4D35-85BD-AB66264F7AF4}" type="presOf" srcId="{D81D948C-EEC1-4C5B-BEE4-844468C76085}" destId="{5595BA3F-49A3-4149-AEE7-053A7B1CB3C5}" srcOrd="0" destOrd="0" presId="urn:diagrams.loki3.com/BracketList"/>
    <dgm:cxn modelId="{C101A776-E24A-49D5-892D-EB45EAD16E77}" type="presOf" srcId="{6F7C7301-599F-4C57-9153-CB900781B4C2}" destId="{B72E452B-2F4E-492B-912C-2FB8707A502B}" srcOrd="0" destOrd="2" presId="urn:diagrams.loki3.com/BracketList"/>
    <dgm:cxn modelId="{BAF28558-BD57-4744-9235-488D5BF63E38}" type="presOf" srcId="{0B323C71-86C6-48F6-8DC4-3E327BCE258C}" destId="{0FA62BB5-C247-46FA-85A0-F130E9ADA071}" srcOrd="0" destOrd="4" presId="urn:diagrams.loki3.com/BracketList"/>
    <dgm:cxn modelId="{28B4827D-37E0-4A73-8557-2ED2D6628384}" type="presOf" srcId="{A0074514-EE89-48C8-91F1-7B6BF247DDB2}" destId="{0FA62BB5-C247-46FA-85A0-F130E9ADA071}" srcOrd="0" destOrd="3" presId="urn:diagrams.loki3.com/BracketList"/>
    <dgm:cxn modelId="{1F90AF86-D227-476F-B0FF-496896E9C051}" srcId="{4EB59F57-C14A-40B3-B9A4-D60C7B18E2C5}" destId="{D81D948C-EEC1-4C5B-BEE4-844468C76085}" srcOrd="0" destOrd="0" parTransId="{AEBB9053-5C7E-4EF8-887A-C2F3624CE432}" sibTransId="{2F3F54AA-2F38-4998-857E-4FB998AF19E9}"/>
    <dgm:cxn modelId="{D8836D8B-3E62-45EF-AA8D-404E1F8DA6CE}" type="presOf" srcId="{F31881A6-8CD5-4FB0-B768-68EC94EC3695}" destId="{E4F64C39-A727-4C27-A248-168B51A9BD28}" srcOrd="0" destOrd="0" presId="urn:diagrams.loki3.com/BracketList"/>
    <dgm:cxn modelId="{7BE30293-57E3-43C2-BC72-C8D94B9BEB64}" srcId="{D81D948C-EEC1-4C5B-BEE4-844468C76085}" destId="{6D542B7E-02C4-4DC1-BE59-072525691694}" srcOrd="0" destOrd="0" parTransId="{6198D098-104B-41F7-B1D2-533FFE11B7EC}" sibTransId="{16D97D4E-2FF0-438A-8B97-0AEE90D8B7FD}"/>
    <dgm:cxn modelId="{10C5CCB6-4147-4BFF-B9B1-F1BE480CC956}" type="presOf" srcId="{5BDEDB01-25E4-467E-AA7F-E520DF6E8DE4}" destId="{B72E452B-2F4E-492B-912C-2FB8707A502B}" srcOrd="0" destOrd="1" presId="urn:diagrams.loki3.com/BracketList"/>
    <dgm:cxn modelId="{6224C8C7-7C6B-4AB4-B74E-E75C34626F73}" srcId="{F31881A6-8CD5-4FB0-B768-68EC94EC3695}" destId="{1E1AF673-9551-45BE-A22A-DC694E0FC73C}" srcOrd="2" destOrd="0" parTransId="{B29F57D3-44F0-49ED-B327-93BE626701A9}" sibTransId="{FE17154D-A103-4A73-B5A2-E9B8037F06CC}"/>
    <dgm:cxn modelId="{8FE5C5DD-5146-4262-9B0E-5B66ECA44EC8}" type="presOf" srcId="{6D542B7E-02C4-4DC1-BE59-072525691694}" destId="{B72E452B-2F4E-492B-912C-2FB8707A502B}" srcOrd="0" destOrd="0" presId="urn:diagrams.loki3.com/BracketList"/>
    <dgm:cxn modelId="{A34679E6-C55F-42B3-9B35-4C1FF803DF84}" srcId="{F31881A6-8CD5-4FB0-B768-68EC94EC3695}" destId="{A0074514-EE89-48C8-91F1-7B6BF247DDB2}" srcOrd="3" destOrd="0" parTransId="{1649FA96-C3E5-45B0-88D2-ADBACC339CA7}" sibTransId="{74D11C51-4BB3-4A91-8F48-1B683BA2F9ED}"/>
    <dgm:cxn modelId="{B4AE38F3-E8A1-43DD-8736-A0168F4B8FBD}" srcId="{F31881A6-8CD5-4FB0-B768-68EC94EC3695}" destId="{0B323C71-86C6-48F6-8DC4-3E327BCE258C}" srcOrd="4" destOrd="0" parTransId="{5A3CEAD6-C649-4925-BAAD-FFFD230640C9}" sibTransId="{B4F5AD64-CE6B-4CD3-AA2C-CFB884EB9EFA}"/>
    <dgm:cxn modelId="{C19B2CF7-D90F-4598-A6A4-53F5235163A0}" srcId="{F31881A6-8CD5-4FB0-B768-68EC94EC3695}" destId="{23AA449B-F14B-43EA-8D18-70F9209410C0}" srcOrd="0" destOrd="0" parTransId="{9815D5B3-5AA7-4668-A341-98E367CAD487}" sibTransId="{65228A29-2C0A-4C3F-848A-54796E45C416}"/>
    <dgm:cxn modelId="{9EAAE1FB-53B8-42BB-91A1-2F0CF68B38CD}" type="presOf" srcId="{1E1AF673-9551-45BE-A22A-DC694E0FC73C}" destId="{0FA62BB5-C247-46FA-85A0-F130E9ADA071}" srcOrd="0" destOrd="2" presId="urn:diagrams.loki3.com/BracketList"/>
    <dgm:cxn modelId="{756E61F9-3F79-4FCF-8E08-C2D1EA0FE640}" type="presParOf" srcId="{220C5FD7-62B3-4E9F-9F29-0C2801DED7E8}" destId="{64ACC9B7-567A-4E4A-B81F-588865E0D614}" srcOrd="0" destOrd="0" presId="urn:diagrams.loki3.com/BracketList"/>
    <dgm:cxn modelId="{F3579BF3-A5DC-4134-9E38-73804359564C}" type="presParOf" srcId="{64ACC9B7-567A-4E4A-B81F-588865E0D614}" destId="{5595BA3F-49A3-4149-AEE7-053A7B1CB3C5}" srcOrd="0" destOrd="0" presId="urn:diagrams.loki3.com/BracketList"/>
    <dgm:cxn modelId="{54589F08-294B-4D9E-AD83-4DD6289AC230}" type="presParOf" srcId="{64ACC9B7-567A-4E4A-B81F-588865E0D614}" destId="{8AB2450D-84DF-4484-B916-181A385DF97E}" srcOrd="1" destOrd="0" presId="urn:diagrams.loki3.com/BracketList"/>
    <dgm:cxn modelId="{D08B51F2-F180-45DB-88B8-CB0DC99D6E15}" type="presParOf" srcId="{64ACC9B7-567A-4E4A-B81F-588865E0D614}" destId="{75854BD0-C135-42A1-B37F-77175A80AC55}" srcOrd="2" destOrd="0" presId="urn:diagrams.loki3.com/BracketList"/>
    <dgm:cxn modelId="{681BEE8C-64E0-4BE1-8FF1-09F5A22BCC90}" type="presParOf" srcId="{64ACC9B7-567A-4E4A-B81F-588865E0D614}" destId="{B72E452B-2F4E-492B-912C-2FB8707A502B}" srcOrd="3" destOrd="0" presId="urn:diagrams.loki3.com/BracketList"/>
    <dgm:cxn modelId="{5ED59EFC-1C70-4F26-81DD-C492BFB7E3C4}" type="presParOf" srcId="{220C5FD7-62B3-4E9F-9F29-0C2801DED7E8}" destId="{89FFB75C-F7C0-4008-9A0F-8387CB218C52}" srcOrd="1" destOrd="0" presId="urn:diagrams.loki3.com/BracketList"/>
    <dgm:cxn modelId="{7E0353E6-0326-49F9-BA3E-D79E56A9EB26}" type="presParOf" srcId="{220C5FD7-62B3-4E9F-9F29-0C2801DED7E8}" destId="{24E232AA-B60E-47A9-921F-A670336C7380}" srcOrd="2" destOrd="0" presId="urn:diagrams.loki3.com/BracketList"/>
    <dgm:cxn modelId="{1911DB81-8416-4F50-A85A-AE4344F174A4}" type="presParOf" srcId="{24E232AA-B60E-47A9-921F-A670336C7380}" destId="{E4F64C39-A727-4C27-A248-168B51A9BD28}" srcOrd="0" destOrd="0" presId="urn:diagrams.loki3.com/BracketList"/>
    <dgm:cxn modelId="{2C6C0079-1C3D-4091-A21C-BB165CD7CAEA}" type="presParOf" srcId="{24E232AA-B60E-47A9-921F-A670336C7380}" destId="{DCDA324D-CE7A-49C2-8FAD-5D6C6CA65173}" srcOrd="1" destOrd="0" presId="urn:diagrams.loki3.com/BracketList"/>
    <dgm:cxn modelId="{A3F61020-8177-4356-9D91-B62C98D28585}" type="presParOf" srcId="{24E232AA-B60E-47A9-921F-A670336C7380}" destId="{9EB35201-6E76-4B11-9546-72E595023AC7}" srcOrd="2" destOrd="0" presId="urn:diagrams.loki3.com/BracketList"/>
    <dgm:cxn modelId="{BF16712F-8DF8-464A-A860-39D0DE65E7EC}" type="presParOf" srcId="{24E232AA-B60E-47A9-921F-A670336C7380}" destId="{0FA62BB5-C247-46FA-85A0-F130E9ADA071}"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EC9C87-5A79-48C0-A647-B1AE6377D3B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F2056A70-C914-45A3-A46C-ED0E5EE385DA}">
      <dgm:prSet/>
      <dgm:spPr>
        <a:solidFill>
          <a:srgbClr val="005A85"/>
        </a:solidFill>
      </dgm:spPr>
      <dgm:t>
        <a:bodyPr/>
        <a:lstStyle/>
        <a:p>
          <a:r>
            <a:rPr lang="en-US"/>
            <a:t>Minimum Participation Requirements</a:t>
          </a:r>
        </a:p>
      </dgm:t>
    </dgm:pt>
    <dgm:pt modelId="{302A795C-AAE7-41D7-B264-FB6A07568A02}" type="parTrans" cxnId="{C67CE38C-DA8D-42E2-8E91-24DE51EA48F4}">
      <dgm:prSet/>
      <dgm:spPr/>
      <dgm:t>
        <a:bodyPr/>
        <a:lstStyle/>
        <a:p>
          <a:endParaRPr lang="en-US"/>
        </a:p>
      </dgm:t>
    </dgm:pt>
    <dgm:pt modelId="{CD73172E-732D-4FF7-82D3-1EFA55BA64A9}" type="sibTrans" cxnId="{C67CE38C-DA8D-42E2-8E91-24DE51EA48F4}">
      <dgm:prSet/>
      <dgm:spPr/>
      <dgm:t>
        <a:bodyPr/>
        <a:lstStyle/>
        <a:p>
          <a:endParaRPr lang="en-US"/>
        </a:p>
      </dgm:t>
    </dgm:pt>
    <dgm:pt modelId="{DC8DD136-7ACB-4AA4-9491-06A3956940D4}">
      <dgm:prSet/>
      <dgm:spPr>
        <a:solidFill>
          <a:srgbClr val="005A85"/>
        </a:solidFill>
      </dgm:spPr>
      <dgm:t>
        <a:bodyPr/>
        <a:lstStyle/>
        <a:p>
          <a:r>
            <a:rPr lang="en-US"/>
            <a:t>Contribution Limits</a:t>
          </a:r>
        </a:p>
      </dgm:t>
    </dgm:pt>
    <dgm:pt modelId="{8D7FD4EC-77C5-427B-B5C8-EF647CDD2658}" type="parTrans" cxnId="{C1A4DFCA-E6EE-401C-B348-9E220FC68C5C}">
      <dgm:prSet/>
      <dgm:spPr/>
      <dgm:t>
        <a:bodyPr/>
        <a:lstStyle/>
        <a:p>
          <a:endParaRPr lang="en-US"/>
        </a:p>
      </dgm:t>
    </dgm:pt>
    <dgm:pt modelId="{81D22477-E981-4ADD-AC8D-98A32E4BEBC7}" type="sibTrans" cxnId="{C1A4DFCA-E6EE-401C-B348-9E220FC68C5C}">
      <dgm:prSet/>
      <dgm:spPr/>
      <dgm:t>
        <a:bodyPr/>
        <a:lstStyle/>
        <a:p>
          <a:endParaRPr lang="en-US"/>
        </a:p>
      </dgm:t>
    </dgm:pt>
    <dgm:pt modelId="{E9E52EEC-CC5C-4817-A9F7-CD4B12592A1A}">
      <dgm:prSet/>
      <dgm:spPr>
        <a:solidFill>
          <a:srgbClr val="005A85"/>
        </a:solidFill>
      </dgm:spPr>
      <dgm:t>
        <a:bodyPr/>
        <a:lstStyle/>
        <a:p>
          <a:r>
            <a:rPr lang="en-US"/>
            <a:t>Discrimination Testing</a:t>
          </a:r>
        </a:p>
      </dgm:t>
    </dgm:pt>
    <dgm:pt modelId="{DE5C6CA7-F038-4111-9557-56B49EDA9E7D}" type="parTrans" cxnId="{02E1CA7C-56FE-4CF6-B0D5-CBDAD3B4003E}">
      <dgm:prSet/>
      <dgm:spPr/>
      <dgm:t>
        <a:bodyPr/>
        <a:lstStyle/>
        <a:p>
          <a:endParaRPr lang="en-US"/>
        </a:p>
      </dgm:t>
    </dgm:pt>
    <dgm:pt modelId="{47775B4D-A962-4520-9E50-28F28E8540D8}" type="sibTrans" cxnId="{02E1CA7C-56FE-4CF6-B0D5-CBDAD3B4003E}">
      <dgm:prSet/>
      <dgm:spPr/>
      <dgm:t>
        <a:bodyPr/>
        <a:lstStyle/>
        <a:p>
          <a:endParaRPr lang="en-US"/>
        </a:p>
      </dgm:t>
    </dgm:pt>
    <dgm:pt modelId="{8E6511F0-4FCA-40B4-B31F-F5F8EA315655}">
      <dgm:prSet/>
      <dgm:spPr>
        <a:solidFill>
          <a:srgbClr val="005A85"/>
        </a:solidFill>
      </dgm:spPr>
      <dgm:t>
        <a:bodyPr/>
        <a:lstStyle/>
        <a:p>
          <a:r>
            <a:rPr lang="en-US"/>
            <a:t>Minimum Vesting Requirements</a:t>
          </a:r>
        </a:p>
      </dgm:t>
    </dgm:pt>
    <dgm:pt modelId="{38BD2A76-7C83-4D68-A2EE-CAA125108097}" type="parTrans" cxnId="{3D912AB9-D1B3-4C9B-8045-DD42DFFF1C34}">
      <dgm:prSet/>
      <dgm:spPr/>
      <dgm:t>
        <a:bodyPr/>
        <a:lstStyle/>
        <a:p>
          <a:endParaRPr lang="en-US"/>
        </a:p>
      </dgm:t>
    </dgm:pt>
    <dgm:pt modelId="{B436A10C-688F-4AC1-8CB6-19B619E5ABBC}" type="sibTrans" cxnId="{3D912AB9-D1B3-4C9B-8045-DD42DFFF1C34}">
      <dgm:prSet/>
      <dgm:spPr/>
      <dgm:t>
        <a:bodyPr/>
        <a:lstStyle/>
        <a:p>
          <a:endParaRPr lang="en-US"/>
        </a:p>
      </dgm:t>
    </dgm:pt>
    <dgm:pt modelId="{D8EAE258-E133-4FB9-806C-A2D2D7907B23}">
      <dgm:prSet/>
      <dgm:spPr>
        <a:solidFill>
          <a:srgbClr val="005A85"/>
        </a:solidFill>
      </dgm:spPr>
      <dgm:t>
        <a:bodyPr/>
        <a:lstStyle/>
        <a:p>
          <a:r>
            <a:rPr lang="en-US"/>
            <a:t>Minimum Distribution Requirements</a:t>
          </a:r>
        </a:p>
      </dgm:t>
    </dgm:pt>
    <dgm:pt modelId="{3D939E75-D7CF-487B-ABA0-78FBA7108B77}" type="parTrans" cxnId="{016D1D6D-57CE-4528-8AC5-B9BC80D8D8C9}">
      <dgm:prSet/>
      <dgm:spPr/>
      <dgm:t>
        <a:bodyPr/>
        <a:lstStyle/>
        <a:p>
          <a:endParaRPr lang="en-US"/>
        </a:p>
      </dgm:t>
    </dgm:pt>
    <dgm:pt modelId="{972B0E72-E778-442B-94C1-2D003A804010}" type="sibTrans" cxnId="{016D1D6D-57CE-4528-8AC5-B9BC80D8D8C9}">
      <dgm:prSet/>
      <dgm:spPr/>
      <dgm:t>
        <a:bodyPr/>
        <a:lstStyle/>
        <a:p>
          <a:endParaRPr lang="en-US"/>
        </a:p>
      </dgm:t>
    </dgm:pt>
    <dgm:pt modelId="{4AD73A6A-F146-49C7-B7A9-F544D0CB77C4}">
      <dgm:prSet/>
      <dgm:spPr>
        <a:solidFill>
          <a:srgbClr val="005A85"/>
        </a:solidFill>
      </dgm:spPr>
      <dgm:t>
        <a:bodyPr/>
        <a:lstStyle/>
        <a:p>
          <a:r>
            <a:rPr lang="en-US"/>
            <a:t>Funding Requirements</a:t>
          </a:r>
        </a:p>
      </dgm:t>
    </dgm:pt>
    <dgm:pt modelId="{E8949C5B-3495-497A-9031-359C8C9FBC34}" type="parTrans" cxnId="{80C613FF-41A9-4890-A931-71FFCDEB788C}">
      <dgm:prSet/>
      <dgm:spPr/>
      <dgm:t>
        <a:bodyPr/>
        <a:lstStyle/>
        <a:p>
          <a:endParaRPr lang="en-US"/>
        </a:p>
      </dgm:t>
    </dgm:pt>
    <dgm:pt modelId="{F774DD70-C166-45C3-9E3F-A2185991E166}" type="sibTrans" cxnId="{80C613FF-41A9-4890-A931-71FFCDEB788C}">
      <dgm:prSet/>
      <dgm:spPr/>
      <dgm:t>
        <a:bodyPr/>
        <a:lstStyle/>
        <a:p>
          <a:endParaRPr lang="en-US"/>
        </a:p>
      </dgm:t>
    </dgm:pt>
    <dgm:pt modelId="{A546109D-1260-4EF3-9467-326354DE3B96}">
      <dgm:prSet/>
      <dgm:spPr>
        <a:solidFill>
          <a:srgbClr val="005A85"/>
        </a:solidFill>
      </dgm:spPr>
      <dgm:t>
        <a:bodyPr/>
        <a:lstStyle/>
        <a:p>
          <a:r>
            <a:rPr lang="en-US"/>
            <a:t>Exclusive Benefit Requirement</a:t>
          </a:r>
        </a:p>
      </dgm:t>
    </dgm:pt>
    <dgm:pt modelId="{DD15A73F-7CE5-4501-BB9B-738F1C3DD301}" type="parTrans" cxnId="{09904122-CD8A-440A-844D-B81254B4D3D3}">
      <dgm:prSet/>
      <dgm:spPr/>
      <dgm:t>
        <a:bodyPr/>
        <a:lstStyle/>
        <a:p>
          <a:endParaRPr lang="en-US"/>
        </a:p>
      </dgm:t>
    </dgm:pt>
    <dgm:pt modelId="{DC36723E-82BB-4261-9920-0FEEB5DDD62F}" type="sibTrans" cxnId="{09904122-CD8A-440A-844D-B81254B4D3D3}">
      <dgm:prSet/>
      <dgm:spPr/>
      <dgm:t>
        <a:bodyPr/>
        <a:lstStyle/>
        <a:p>
          <a:endParaRPr lang="en-US"/>
        </a:p>
      </dgm:t>
    </dgm:pt>
    <dgm:pt modelId="{5EDC890B-D0C5-4C3A-BA80-3B9A4D9A728B}" type="pres">
      <dgm:prSet presAssocID="{19EC9C87-5A79-48C0-A647-B1AE6377D3B5}" presName="diagram" presStyleCnt="0">
        <dgm:presLayoutVars>
          <dgm:dir/>
          <dgm:resizeHandles val="exact"/>
        </dgm:presLayoutVars>
      </dgm:prSet>
      <dgm:spPr/>
    </dgm:pt>
    <dgm:pt modelId="{603D119B-0C5A-4477-A519-9C42662E5A04}" type="pres">
      <dgm:prSet presAssocID="{F2056A70-C914-45A3-A46C-ED0E5EE385DA}" presName="node" presStyleLbl="node1" presStyleIdx="0" presStyleCnt="7">
        <dgm:presLayoutVars>
          <dgm:bulletEnabled val="1"/>
        </dgm:presLayoutVars>
      </dgm:prSet>
      <dgm:spPr/>
    </dgm:pt>
    <dgm:pt modelId="{D991F9CB-5015-42BB-B630-AE9DD31A108A}" type="pres">
      <dgm:prSet presAssocID="{CD73172E-732D-4FF7-82D3-1EFA55BA64A9}" presName="sibTrans" presStyleCnt="0"/>
      <dgm:spPr/>
    </dgm:pt>
    <dgm:pt modelId="{BED984F6-A180-4537-8812-1FE56F22874E}" type="pres">
      <dgm:prSet presAssocID="{DC8DD136-7ACB-4AA4-9491-06A3956940D4}" presName="node" presStyleLbl="node1" presStyleIdx="1" presStyleCnt="7">
        <dgm:presLayoutVars>
          <dgm:bulletEnabled val="1"/>
        </dgm:presLayoutVars>
      </dgm:prSet>
      <dgm:spPr/>
    </dgm:pt>
    <dgm:pt modelId="{AB11B5B3-6F96-453D-81B6-B3961E44FFDC}" type="pres">
      <dgm:prSet presAssocID="{81D22477-E981-4ADD-AC8D-98A32E4BEBC7}" presName="sibTrans" presStyleCnt="0"/>
      <dgm:spPr/>
    </dgm:pt>
    <dgm:pt modelId="{0F2C28A4-6468-4874-AA58-F88DFECE24A2}" type="pres">
      <dgm:prSet presAssocID="{E9E52EEC-CC5C-4817-A9F7-CD4B12592A1A}" presName="node" presStyleLbl="node1" presStyleIdx="2" presStyleCnt="7">
        <dgm:presLayoutVars>
          <dgm:bulletEnabled val="1"/>
        </dgm:presLayoutVars>
      </dgm:prSet>
      <dgm:spPr/>
    </dgm:pt>
    <dgm:pt modelId="{AF58BA40-BFEC-435E-A1CE-77076890C802}" type="pres">
      <dgm:prSet presAssocID="{47775B4D-A962-4520-9E50-28F28E8540D8}" presName="sibTrans" presStyleCnt="0"/>
      <dgm:spPr/>
    </dgm:pt>
    <dgm:pt modelId="{EF9EEC62-DA31-4C19-9BFA-AFCAD4B60F23}" type="pres">
      <dgm:prSet presAssocID="{8E6511F0-4FCA-40B4-B31F-F5F8EA315655}" presName="node" presStyleLbl="node1" presStyleIdx="3" presStyleCnt="7">
        <dgm:presLayoutVars>
          <dgm:bulletEnabled val="1"/>
        </dgm:presLayoutVars>
      </dgm:prSet>
      <dgm:spPr/>
    </dgm:pt>
    <dgm:pt modelId="{038DECCA-A54E-4D22-88F0-647F46EA5B79}" type="pres">
      <dgm:prSet presAssocID="{B436A10C-688F-4AC1-8CB6-19B619E5ABBC}" presName="sibTrans" presStyleCnt="0"/>
      <dgm:spPr/>
    </dgm:pt>
    <dgm:pt modelId="{86B833BB-524C-48A0-8EE2-5EF70AA0FB14}" type="pres">
      <dgm:prSet presAssocID="{D8EAE258-E133-4FB9-806C-A2D2D7907B23}" presName="node" presStyleLbl="node1" presStyleIdx="4" presStyleCnt="7">
        <dgm:presLayoutVars>
          <dgm:bulletEnabled val="1"/>
        </dgm:presLayoutVars>
      </dgm:prSet>
      <dgm:spPr/>
    </dgm:pt>
    <dgm:pt modelId="{5C1B39E7-3E8E-49CC-886D-C4B4BD6E75B7}" type="pres">
      <dgm:prSet presAssocID="{972B0E72-E778-442B-94C1-2D003A804010}" presName="sibTrans" presStyleCnt="0"/>
      <dgm:spPr/>
    </dgm:pt>
    <dgm:pt modelId="{414589A9-6FB3-4696-A713-11BC9F2FE86B}" type="pres">
      <dgm:prSet presAssocID="{4AD73A6A-F146-49C7-B7A9-F544D0CB77C4}" presName="node" presStyleLbl="node1" presStyleIdx="5" presStyleCnt="7">
        <dgm:presLayoutVars>
          <dgm:bulletEnabled val="1"/>
        </dgm:presLayoutVars>
      </dgm:prSet>
      <dgm:spPr/>
    </dgm:pt>
    <dgm:pt modelId="{6ABC9B87-3E8F-4AA8-A535-8059D36809BE}" type="pres">
      <dgm:prSet presAssocID="{F774DD70-C166-45C3-9E3F-A2185991E166}" presName="sibTrans" presStyleCnt="0"/>
      <dgm:spPr/>
    </dgm:pt>
    <dgm:pt modelId="{3686F983-31F5-46FB-846D-7AD6D8D3F9B0}" type="pres">
      <dgm:prSet presAssocID="{A546109D-1260-4EF3-9467-326354DE3B96}" presName="node" presStyleLbl="node1" presStyleIdx="6" presStyleCnt="7">
        <dgm:presLayoutVars>
          <dgm:bulletEnabled val="1"/>
        </dgm:presLayoutVars>
      </dgm:prSet>
      <dgm:spPr/>
    </dgm:pt>
  </dgm:ptLst>
  <dgm:cxnLst>
    <dgm:cxn modelId="{497D3E12-89D2-4C06-A1DA-3E1E6AE243D3}" type="presOf" srcId="{4AD73A6A-F146-49C7-B7A9-F544D0CB77C4}" destId="{414589A9-6FB3-4696-A713-11BC9F2FE86B}" srcOrd="0" destOrd="0" presId="urn:microsoft.com/office/officeart/2005/8/layout/default"/>
    <dgm:cxn modelId="{BCB15C1E-DBC7-4560-89F4-64782ADBFF7E}" type="presOf" srcId="{19EC9C87-5A79-48C0-A647-B1AE6377D3B5}" destId="{5EDC890B-D0C5-4C3A-BA80-3B9A4D9A728B}" srcOrd="0" destOrd="0" presId="urn:microsoft.com/office/officeart/2005/8/layout/default"/>
    <dgm:cxn modelId="{09904122-CD8A-440A-844D-B81254B4D3D3}" srcId="{19EC9C87-5A79-48C0-A647-B1AE6377D3B5}" destId="{A546109D-1260-4EF3-9467-326354DE3B96}" srcOrd="6" destOrd="0" parTransId="{DD15A73F-7CE5-4501-BB9B-738F1C3DD301}" sibTransId="{DC36723E-82BB-4261-9920-0FEEB5DDD62F}"/>
    <dgm:cxn modelId="{DEA77D23-A2B6-476C-B63D-BB4BA1513A71}" type="presOf" srcId="{E9E52EEC-CC5C-4817-A9F7-CD4B12592A1A}" destId="{0F2C28A4-6468-4874-AA58-F88DFECE24A2}" srcOrd="0" destOrd="0" presId="urn:microsoft.com/office/officeart/2005/8/layout/default"/>
    <dgm:cxn modelId="{016D1D6D-57CE-4528-8AC5-B9BC80D8D8C9}" srcId="{19EC9C87-5A79-48C0-A647-B1AE6377D3B5}" destId="{D8EAE258-E133-4FB9-806C-A2D2D7907B23}" srcOrd="4" destOrd="0" parTransId="{3D939E75-D7CF-487B-ABA0-78FBA7108B77}" sibTransId="{972B0E72-E778-442B-94C1-2D003A804010}"/>
    <dgm:cxn modelId="{02E1CA7C-56FE-4CF6-B0D5-CBDAD3B4003E}" srcId="{19EC9C87-5A79-48C0-A647-B1AE6377D3B5}" destId="{E9E52EEC-CC5C-4817-A9F7-CD4B12592A1A}" srcOrd="2" destOrd="0" parTransId="{DE5C6CA7-F038-4111-9557-56B49EDA9E7D}" sibTransId="{47775B4D-A962-4520-9E50-28F28E8540D8}"/>
    <dgm:cxn modelId="{9C95D47E-7F54-419A-9B88-754FB1A30CC0}" type="presOf" srcId="{F2056A70-C914-45A3-A46C-ED0E5EE385DA}" destId="{603D119B-0C5A-4477-A519-9C42662E5A04}" srcOrd="0" destOrd="0" presId="urn:microsoft.com/office/officeart/2005/8/layout/default"/>
    <dgm:cxn modelId="{C67CE38C-DA8D-42E2-8E91-24DE51EA48F4}" srcId="{19EC9C87-5A79-48C0-A647-B1AE6377D3B5}" destId="{F2056A70-C914-45A3-A46C-ED0E5EE385DA}" srcOrd="0" destOrd="0" parTransId="{302A795C-AAE7-41D7-B264-FB6A07568A02}" sibTransId="{CD73172E-732D-4FF7-82D3-1EFA55BA64A9}"/>
    <dgm:cxn modelId="{BEF2BA99-B41D-4FBE-BE54-4234D2CD69EB}" type="presOf" srcId="{DC8DD136-7ACB-4AA4-9491-06A3956940D4}" destId="{BED984F6-A180-4537-8812-1FE56F22874E}" srcOrd="0" destOrd="0" presId="urn:microsoft.com/office/officeart/2005/8/layout/default"/>
    <dgm:cxn modelId="{3D912AB9-D1B3-4C9B-8045-DD42DFFF1C34}" srcId="{19EC9C87-5A79-48C0-A647-B1AE6377D3B5}" destId="{8E6511F0-4FCA-40B4-B31F-F5F8EA315655}" srcOrd="3" destOrd="0" parTransId="{38BD2A76-7C83-4D68-A2EE-CAA125108097}" sibTransId="{B436A10C-688F-4AC1-8CB6-19B619E5ABBC}"/>
    <dgm:cxn modelId="{ECE67CC3-043F-4E21-A7CA-32FC22B133A8}" type="presOf" srcId="{8E6511F0-4FCA-40B4-B31F-F5F8EA315655}" destId="{EF9EEC62-DA31-4C19-9BFA-AFCAD4B60F23}" srcOrd="0" destOrd="0" presId="urn:microsoft.com/office/officeart/2005/8/layout/default"/>
    <dgm:cxn modelId="{C1A4DFCA-E6EE-401C-B348-9E220FC68C5C}" srcId="{19EC9C87-5A79-48C0-A647-B1AE6377D3B5}" destId="{DC8DD136-7ACB-4AA4-9491-06A3956940D4}" srcOrd="1" destOrd="0" parTransId="{8D7FD4EC-77C5-427B-B5C8-EF647CDD2658}" sibTransId="{81D22477-E981-4ADD-AC8D-98A32E4BEBC7}"/>
    <dgm:cxn modelId="{98C0F4DB-7EAA-4C67-ACB7-8D2C07987C8F}" type="presOf" srcId="{A546109D-1260-4EF3-9467-326354DE3B96}" destId="{3686F983-31F5-46FB-846D-7AD6D8D3F9B0}" srcOrd="0" destOrd="0" presId="urn:microsoft.com/office/officeart/2005/8/layout/default"/>
    <dgm:cxn modelId="{5AEE02E3-E115-42C7-9C63-D7A713079643}" type="presOf" srcId="{D8EAE258-E133-4FB9-806C-A2D2D7907B23}" destId="{86B833BB-524C-48A0-8EE2-5EF70AA0FB14}" srcOrd="0" destOrd="0" presId="urn:microsoft.com/office/officeart/2005/8/layout/default"/>
    <dgm:cxn modelId="{80C613FF-41A9-4890-A931-71FFCDEB788C}" srcId="{19EC9C87-5A79-48C0-A647-B1AE6377D3B5}" destId="{4AD73A6A-F146-49C7-B7A9-F544D0CB77C4}" srcOrd="5" destOrd="0" parTransId="{E8949C5B-3495-497A-9031-359C8C9FBC34}" sibTransId="{F774DD70-C166-45C3-9E3F-A2185991E166}"/>
    <dgm:cxn modelId="{9AA1291D-9768-4B95-BAC3-9F8195613CCB}" type="presParOf" srcId="{5EDC890B-D0C5-4C3A-BA80-3B9A4D9A728B}" destId="{603D119B-0C5A-4477-A519-9C42662E5A04}" srcOrd="0" destOrd="0" presId="urn:microsoft.com/office/officeart/2005/8/layout/default"/>
    <dgm:cxn modelId="{FA6D8EAB-9254-4B74-B708-3D7A704E6CE9}" type="presParOf" srcId="{5EDC890B-D0C5-4C3A-BA80-3B9A4D9A728B}" destId="{D991F9CB-5015-42BB-B630-AE9DD31A108A}" srcOrd="1" destOrd="0" presId="urn:microsoft.com/office/officeart/2005/8/layout/default"/>
    <dgm:cxn modelId="{14A9F781-28D5-47B3-B195-44332C763698}" type="presParOf" srcId="{5EDC890B-D0C5-4C3A-BA80-3B9A4D9A728B}" destId="{BED984F6-A180-4537-8812-1FE56F22874E}" srcOrd="2" destOrd="0" presId="urn:microsoft.com/office/officeart/2005/8/layout/default"/>
    <dgm:cxn modelId="{ED78D793-7414-4517-885A-49024DFC176C}" type="presParOf" srcId="{5EDC890B-D0C5-4C3A-BA80-3B9A4D9A728B}" destId="{AB11B5B3-6F96-453D-81B6-B3961E44FFDC}" srcOrd="3" destOrd="0" presId="urn:microsoft.com/office/officeart/2005/8/layout/default"/>
    <dgm:cxn modelId="{11048A28-93F4-4707-910C-2872C3873B60}" type="presParOf" srcId="{5EDC890B-D0C5-4C3A-BA80-3B9A4D9A728B}" destId="{0F2C28A4-6468-4874-AA58-F88DFECE24A2}" srcOrd="4" destOrd="0" presId="urn:microsoft.com/office/officeart/2005/8/layout/default"/>
    <dgm:cxn modelId="{73630148-43AA-449A-B0F5-11B85DDB196B}" type="presParOf" srcId="{5EDC890B-D0C5-4C3A-BA80-3B9A4D9A728B}" destId="{AF58BA40-BFEC-435E-A1CE-77076890C802}" srcOrd="5" destOrd="0" presId="urn:microsoft.com/office/officeart/2005/8/layout/default"/>
    <dgm:cxn modelId="{075FBEBF-7CBF-4920-AB5F-241DD5D0ACAF}" type="presParOf" srcId="{5EDC890B-D0C5-4C3A-BA80-3B9A4D9A728B}" destId="{EF9EEC62-DA31-4C19-9BFA-AFCAD4B60F23}" srcOrd="6" destOrd="0" presId="urn:microsoft.com/office/officeart/2005/8/layout/default"/>
    <dgm:cxn modelId="{8D863E37-E78E-4B53-B63C-14D40C9AB262}" type="presParOf" srcId="{5EDC890B-D0C5-4C3A-BA80-3B9A4D9A728B}" destId="{038DECCA-A54E-4D22-88F0-647F46EA5B79}" srcOrd="7" destOrd="0" presId="urn:microsoft.com/office/officeart/2005/8/layout/default"/>
    <dgm:cxn modelId="{80998087-FBF7-4283-BFD4-0178189F5709}" type="presParOf" srcId="{5EDC890B-D0C5-4C3A-BA80-3B9A4D9A728B}" destId="{86B833BB-524C-48A0-8EE2-5EF70AA0FB14}" srcOrd="8" destOrd="0" presId="urn:microsoft.com/office/officeart/2005/8/layout/default"/>
    <dgm:cxn modelId="{F68A08E0-5152-42E6-BC27-71A69BE5EF3B}" type="presParOf" srcId="{5EDC890B-D0C5-4C3A-BA80-3B9A4D9A728B}" destId="{5C1B39E7-3E8E-49CC-886D-C4B4BD6E75B7}" srcOrd="9" destOrd="0" presId="urn:microsoft.com/office/officeart/2005/8/layout/default"/>
    <dgm:cxn modelId="{D38D4D60-884A-41F8-A346-C6937D288AC4}" type="presParOf" srcId="{5EDC890B-D0C5-4C3A-BA80-3B9A4D9A728B}" destId="{414589A9-6FB3-4696-A713-11BC9F2FE86B}" srcOrd="10" destOrd="0" presId="urn:microsoft.com/office/officeart/2005/8/layout/default"/>
    <dgm:cxn modelId="{5962044C-56F4-4BCC-B596-F89B7D93F373}" type="presParOf" srcId="{5EDC890B-D0C5-4C3A-BA80-3B9A4D9A728B}" destId="{6ABC9B87-3E8F-4AA8-A535-8059D36809BE}" srcOrd="11" destOrd="0" presId="urn:microsoft.com/office/officeart/2005/8/layout/default"/>
    <dgm:cxn modelId="{51DC9140-8B40-4F92-A2A9-D5C85E2D2537}" type="presParOf" srcId="{5EDC890B-D0C5-4C3A-BA80-3B9A4D9A728B}" destId="{3686F983-31F5-46FB-846D-7AD6D8D3F9B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2E4171-73A4-4C99-ACDB-04F227035270}"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3C44B65-F9B6-4BD2-AA91-56FD88B2492A}">
      <dgm:prSet/>
      <dgm:spPr/>
      <dgm:t>
        <a:bodyPr/>
        <a:lstStyle/>
        <a:p>
          <a:r>
            <a:rPr lang="en-US"/>
            <a:t>Operational Defects</a:t>
          </a:r>
        </a:p>
      </dgm:t>
    </dgm:pt>
    <dgm:pt modelId="{0C828625-B959-4C22-A2E0-A884BB505423}" type="parTrans" cxnId="{118B3D44-2681-4D43-A7EB-2B6D5A772175}">
      <dgm:prSet/>
      <dgm:spPr/>
      <dgm:t>
        <a:bodyPr/>
        <a:lstStyle/>
        <a:p>
          <a:endParaRPr lang="en-US"/>
        </a:p>
      </dgm:t>
    </dgm:pt>
    <dgm:pt modelId="{0710AD62-4C67-4582-81B3-D3B6B771D962}" type="sibTrans" cxnId="{118B3D44-2681-4D43-A7EB-2B6D5A772175}">
      <dgm:prSet/>
      <dgm:spPr/>
      <dgm:t>
        <a:bodyPr/>
        <a:lstStyle/>
        <a:p>
          <a:endParaRPr lang="en-US"/>
        </a:p>
      </dgm:t>
    </dgm:pt>
    <dgm:pt modelId="{1F8CE197-E8EC-4011-8E09-125BDE2DDE74}">
      <dgm:prSet/>
      <dgm:spPr/>
      <dgm:t>
        <a:bodyPr/>
        <a:lstStyle/>
        <a:p>
          <a:r>
            <a:rPr lang="en-US"/>
            <a:t>Qualification Failures</a:t>
          </a:r>
        </a:p>
      </dgm:t>
    </dgm:pt>
    <dgm:pt modelId="{11DF82FA-854A-4C80-A636-3DED2DD7F8C6}" type="parTrans" cxnId="{2CC31266-4196-47EB-BB8A-4A05B762A8B5}">
      <dgm:prSet/>
      <dgm:spPr/>
      <dgm:t>
        <a:bodyPr/>
        <a:lstStyle/>
        <a:p>
          <a:endParaRPr lang="en-US"/>
        </a:p>
      </dgm:t>
    </dgm:pt>
    <dgm:pt modelId="{DCB58694-B758-44C7-90DF-8E1561C71F3D}" type="sibTrans" cxnId="{2CC31266-4196-47EB-BB8A-4A05B762A8B5}">
      <dgm:prSet/>
      <dgm:spPr/>
      <dgm:t>
        <a:bodyPr/>
        <a:lstStyle/>
        <a:p>
          <a:endParaRPr lang="en-US"/>
        </a:p>
      </dgm:t>
    </dgm:pt>
    <dgm:pt modelId="{F9E97FD4-55B3-4E88-B7D5-A38A7D770F85}" type="pres">
      <dgm:prSet presAssocID="{562E4171-73A4-4C99-ACDB-04F227035270}" presName="hierChild1" presStyleCnt="0">
        <dgm:presLayoutVars>
          <dgm:chPref val="1"/>
          <dgm:dir/>
          <dgm:animOne val="branch"/>
          <dgm:animLvl val="lvl"/>
          <dgm:resizeHandles/>
        </dgm:presLayoutVars>
      </dgm:prSet>
      <dgm:spPr/>
    </dgm:pt>
    <dgm:pt modelId="{D83E9DA2-3E26-4F49-B0D2-FABAC854A54B}" type="pres">
      <dgm:prSet presAssocID="{13C44B65-F9B6-4BD2-AA91-56FD88B2492A}" presName="hierRoot1" presStyleCnt="0"/>
      <dgm:spPr/>
    </dgm:pt>
    <dgm:pt modelId="{123D09E1-5EBD-4A26-902B-CE815DA0534A}" type="pres">
      <dgm:prSet presAssocID="{13C44B65-F9B6-4BD2-AA91-56FD88B2492A}" presName="composite" presStyleCnt="0"/>
      <dgm:spPr/>
    </dgm:pt>
    <dgm:pt modelId="{031CD672-D628-41F9-A868-F650E2CDAA85}" type="pres">
      <dgm:prSet presAssocID="{13C44B65-F9B6-4BD2-AA91-56FD88B2492A}" presName="background" presStyleLbl="node0" presStyleIdx="0" presStyleCnt="2"/>
      <dgm:spPr>
        <a:solidFill>
          <a:srgbClr val="005A85"/>
        </a:solidFill>
      </dgm:spPr>
    </dgm:pt>
    <dgm:pt modelId="{FB46575E-70A9-4639-8098-1586D919A28A}" type="pres">
      <dgm:prSet presAssocID="{13C44B65-F9B6-4BD2-AA91-56FD88B2492A}" presName="text" presStyleLbl="fgAcc0" presStyleIdx="0" presStyleCnt="2">
        <dgm:presLayoutVars>
          <dgm:chPref val="3"/>
        </dgm:presLayoutVars>
      </dgm:prSet>
      <dgm:spPr/>
    </dgm:pt>
    <dgm:pt modelId="{5F1F99CA-5AB8-45C2-8410-D9C4B7290D21}" type="pres">
      <dgm:prSet presAssocID="{13C44B65-F9B6-4BD2-AA91-56FD88B2492A}" presName="hierChild2" presStyleCnt="0"/>
      <dgm:spPr/>
    </dgm:pt>
    <dgm:pt modelId="{D7A549AB-58DA-4EA0-8658-5414679B0D39}" type="pres">
      <dgm:prSet presAssocID="{1F8CE197-E8EC-4011-8E09-125BDE2DDE74}" presName="hierRoot1" presStyleCnt="0"/>
      <dgm:spPr/>
    </dgm:pt>
    <dgm:pt modelId="{DC9B8BCD-9EC4-451F-9D1C-5987AD12FAA0}" type="pres">
      <dgm:prSet presAssocID="{1F8CE197-E8EC-4011-8E09-125BDE2DDE74}" presName="composite" presStyleCnt="0"/>
      <dgm:spPr/>
    </dgm:pt>
    <dgm:pt modelId="{25647618-84A0-461A-9405-53CBD2719126}" type="pres">
      <dgm:prSet presAssocID="{1F8CE197-E8EC-4011-8E09-125BDE2DDE74}" presName="background" presStyleLbl="node0" presStyleIdx="1" presStyleCnt="2"/>
      <dgm:spPr>
        <a:solidFill>
          <a:srgbClr val="005A85"/>
        </a:solidFill>
      </dgm:spPr>
    </dgm:pt>
    <dgm:pt modelId="{4CE99894-0FEC-4661-A143-0E1B1875F21D}" type="pres">
      <dgm:prSet presAssocID="{1F8CE197-E8EC-4011-8E09-125BDE2DDE74}" presName="text" presStyleLbl="fgAcc0" presStyleIdx="1" presStyleCnt="2">
        <dgm:presLayoutVars>
          <dgm:chPref val="3"/>
        </dgm:presLayoutVars>
      </dgm:prSet>
      <dgm:spPr/>
    </dgm:pt>
    <dgm:pt modelId="{81FC9A96-9F8E-41CC-93C0-1B3954D73913}" type="pres">
      <dgm:prSet presAssocID="{1F8CE197-E8EC-4011-8E09-125BDE2DDE74}" presName="hierChild2" presStyleCnt="0"/>
      <dgm:spPr/>
    </dgm:pt>
  </dgm:ptLst>
  <dgm:cxnLst>
    <dgm:cxn modelId="{CF11161B-1DF5-4AB7-B31C-8F2B10110C32}" type="presOf" srcId="{562E4171-73A4-4C99-ACDB-04F227035270}" destId="{F9E97FD4-55B3-4E88-B7D5-A38A7D770F85}" srcOrd="0" destOrd="0" presId="urn:microsoft.com/office/officeart/2005/8/layout/hierarchy1"/>
    <dgm:cxn modelId="{118B3D44-2681-4D43-A7EB-2B6D5A772175}" srcId="{562E4171-73A4-4C99-ACDB-04F227035270}" destId="{13C44B65-F9B6-4BD2-AA91-56FD88B2492A}" srcOrd="0" destOrd="0" parTransId="{0C828625-B959-4C22-A2E0-A884BB505423}" sibTransId="{0710AD62-4C67-4582-81B3-D3B6B771D962}"/>
    <dgm:cxn modelId="{2CC31266-4196-47EB-BB8A-4A05B762A8B5}" srcId="{562E4171-73A4-4C99-ACDB-04F227035270}" destId="{1F8CE197-E8EC-4011-8E09-125BDE2DDE74}" srcOrd="1" destOrd="0" parTransId="{11DF82FA-854A-4C80-A636-3DED2DD7F8C6}" sibTransId="{DCB58694-B758-44C7-90DF-8E1561C71F3D}"/>
    <dgm:cxn modelId="{E4D2B86E-CA06-4C9E-9464-045027E8C539}" type="presOf" srcId="{1F8CE197-E8EC-4011-8E09-125BDE2DDE74}" destId="{4CE99894-0FEC-4661-A143-0E1B1875F21D}" srcOrd="0" destOrd="0" presId="urn:microsoft.com/office/officeart/2005/8/layout/hierarchy1"/>
    <dgm:cxn modelId="{D56F75FD-2965-4310-AB42-CEB95486C047}" type="presOf" srcId="{13C44B65-F9B6-4BD2-AA91-56FD88B2492A}" destId="{FB46575E-70A9-4639-8098-1586D919A28A}" srcOrd="0" destOrd="0" presId="urn:microsoft.com/office/officeart/2005/8/layout/hierarchy1"/>
    <dgm:cxn modelId="{5A14574E-4CFC-43BE-9314-63423739FE73}" type="presParOf" srcId="{F9E97FD4-55B3-4E88-B7D5-A38A7D770F85}" destId="{D83E9DA2-3E26-4F49-B0D2-FABAC854A54B}" srcOrd="0" destOrd="0" presId="urn:microsoft.com/office/officeart/2005/8/layout/hierarchy1"/>
    <dgm:cxn modelId="{BB18F0B5-52BD-490A-966E-B275856EBA09}" type="presParOf" srcId="{D83E9DA2-3E26-4F49-B0D2-FABAC854A54B}" destId="{123D09E1-5EBD-4A26-902B-CE815DA0534A}" srcOrd="0" destOrd="0" presId="urn:microsoft.com/office/officeart/2005/8/layout/hierarchy1"/>
    <dgm:cxn modelId="{C5BAED66-0AD6-41F3-841F-AF8C456E79CC}" type="presParOf" srcId="{123D09E1-5EBD-4A26-902B-CE815DA0534A}" destId="{031CD672-D628-41F9-A868-F650E2CDAA85}" srcOrd="0" destOrd="0" presId="urn:microsoft.com/office/officeart/2005/8/layout/hierarchy1"/>
    <dgm:cxn modelId="{E6ECFC3D-93B3-49A5-9047-1AB41D6BFDA8}" type="presParOf" srcId="{123D09E1-5EBD-4A26-902B-CE815DA0534A}" destId="{FB46575E-70A9-4639-8098-1586D919A28A}" srcOrd="1" destOrd="0" presId="urn:microsoft.com/office/officeart/2005/8/layout/hierarchy1"/>
    <dgm:cxn modelId="{B30B8221-3E3A-4D67-9225-EA2C280ED790}" type="presParOf" srcId="{D83E9DA2-3E26-4F49-B0D2-FABAC854A54B}" destId="{5F1F99CA-5AB8-45C2-8410-D9C4B7290D21}" srcOrd="1" destOrd="0" presId="urn:microsoft.com/office/officeart/2005/8/layout/hierarchy1"/>
    <dgm:cxn modelId="{4A915742-B19F-4677-9A10-277794F4F95F}" type="presParOf" srcId="{F9E97FD4-55B3-4E88-B7D5-A38A7D770F85}" destId="{D7A549AB-58DA-4EA0-8658-5414679B0D39}" srcOrd="1" destOrd="0" presId="urn:microsoft.com/office/officeart/2005/8/layout/hierarchy1"/>
    <dgm:cxn modelId="{B41A0E28-6098-4B4E-81F8-C06A2FD3256E}" type="presParOf" srcId="{D7A549AB-58DA-4EA0-8658-5414679B0D39}" destId="{DC9B8BCD-9EC4-451F-9D1C-5987AD12FAA0}" srcOrd="0" destOrd="0" presId="urn:microsoft.com/office/officeart/2005/8/layout/hierarchy1"/>
    <dgm:cxn modelId="{F7886BE9-871F-4A87-8993-D33CF4D806B9}" type="presParOf" srcId="{DC9B8BCD-9EC4-451F-9D1C-5987AD12FAA0}" destId="{25647618-84A0-461A-9405-53CBD2719126}" srcOrd="0" destOrd="0" presId="urn:microsoft.com/office/officeart/2005/8/layout/hierarchy1"/>
    <dgm:cxn modelId="{CCCE0A85-21B0-4F9A-8DD6-5314860F4877}" type="presParOf" srcId="{DC9B8BCD-9EC4-451F-9D1C-5987AD12FAA0}" destId="{4CE99894-0FEC-4661-A143-0E1B1875F21D}" srcOrd="1" destOrd="0" presId="urn:microsoft.com/office/officeart/2005/8/layout/hierarchy1"/>
    <dgm:cxn modelId="{E08F6A89-70F7-46B4-8E21-B604228A3283}" type="presParOf" srcId="{D7A549AB-58DA-4EA0-8658-5414679B0D39}" destId="{81FC9A96-9F8E-41CC-93C0-1B3954D7391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646973-A673-4C3E-ACAC-A1325D9A9E0D}"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F9F8443F-2711-4001-8349-34DDB72B230D}">
      <dgm:prSet/>
      <dgm:spPr>
        <a:solidFill>
          <a:srgbClr val="005A85"/>
        </a:solidFill>
      </dgm:spPr>
      <dgm:t>
        <a:bodyPr/>
        <a:lstStyle/>
        <a:p>
          <a:r>
            <a:rPr lang="en-US"/>
            <a:t>Complex set of rules that mirror some of the Code’s qualification requirements</a:t>
          </a:r>
        </a:p>
      </dgm:t>
    </dgm:pt>
    <dgm:pt modelId="{B995DB83-3412-4CFF-A5E1-75B7D571373D}" type="parTrans" cxnId="{10EEF89A-1DDD-49CF-80EF-A621B9D23B60}">
      <dgm:prSet/>
      <dgm:spPr/>
      <dgm:t>
        <a:bodyPr/>
        <a:lstStyle/>
        <a:p>
          <a:endParaRPr lang="en-US"/>
        </a:p>
      </dgm:t>
    </dgm:pt>
    <dgm:pt modelId="{B709CAEF-618B-4F72-8F90-64B4D7BDA28C}" type="sibTrans" cxnId="{10EEF89A-1DDD-49CF-80EF-A621B9D23B60}">
      <dgm:prSet/>
      <dgm:spPr/>
      <dgm:t>
        <a:bodyPr/>
        <a:lstStyle/>
        <a:p>
          <a:endParaRPr lang="en-US"/>
        </a:p>
      </dgm:t>
    </dgm:pt>
    <dgm:pt modelId="{8344B790-0D02-4659-A03E-E561340B5A5B}">
      <dgm:prSet/>
      <dgm:spPr>
        <a:solidFill>
          <a:srgbClr val="005A85"/>
        </a:solidFill>
      </dgm:spPr>
      <dgm:t>
        <a:bodyPr/>
        <a:lstStyle/>
        <a:p>
          <a:r>
            <a:rPr lang="en-US"/>
            <a:t>Reporting – subject to government filing requirements</a:t>
          </a:r>
        </a:p>
      </dgm:t>
    </dgm:pt>
    <dgm:pt modelId="{B34A6016-4468-4775-96D5-AFE8F68FF422}" type="parTrans" cxnId="{76EEBFF5-17D9-47F8-A1C1-3F2F98DD3CBD}">
      <dgm:prSet/>
      <dgm:spPr/>
      <dgm:t>
        <a:bodyPr/>
        <a:lstStyle/>
        <a:p>
          <a:endParaRPr lang="en-US"/>
        </a:p>
      </dgm:t>
    </dgm:pt>
    <dgm:pt modelId="{7BF56975-BAEB-45A6-8BB7-79927F28CC64}" type="sibTrans" cxnId="{76EEBFF5-17D9-47F8-A1C1-3F2F98DD3CBD}">
      <dgm:prSet/>
      <dgm:spPr/>
      <dgm:t>
        <a:bodyPr/>
        <a:lstStyle/>
        <a:p>
          <a:endParaRPr lang="en-US"/>
        </a:p>
      </dgm:t>
    </dgm:pt>
    <dgm:pt modelId="{97408879-06EF-4965-8B60-26B2ECB5AE73}">
      <dgm:prSet/>
      <dgm:spPr>
        <a:solidFill>
          <a:srgbClr val="005A85"/>
        </a:solidFill>
      </dgm:spPr>
      <dgm:t>
        <a:bodyPr/>
        <a:lstStyle/>
        <a:p>
          <a:r>
            <a:rPr lang="en-US"/>
            <a:t>Disclosure – materials that must be made available to plan participants and beneficiaries</a:t>
          </a:r>
        </a:p>
      </dgm:t>
    </dgm:pt>
    <dgm:pt modelId="{D5A877C9-4349-4F33-A46A-A0C6FC3EE720}" type="parTrans" cxnId="{2A088848-C02D-43E5-94D9-5FB68F9BBEA8}">
      <dgm:prSet/>
      <dgm:spPr/>
      <dgm:t>
        <a:bodyPr/>
        <a:lstStyle/>
        <a:p>
          <a:endParaRPr lang="en-US"/>
        </a:p>
      </dgm:t>
    </dgm:pt>
    <dgm:pt modelId="{98FECF4F-EF8D-45E6-BA07-0390B0366791}" type="sibTrans" cxnId="{2A088848-C02D-43E5-94D9-5FB68F9BBEA8}">
      <dgm:prSet/>
      <dgm:spPr/>
      <dgm:t>
        <a:bodyPr/>
        <a:lstStyle/>
        <a:p>
          <a:endParaRPr lang="en-US"/>
        </a:p>
      </dgm:t>
    </dgm:pt>
    <dgm:pt modelId="{5886DD71-EA89-4300-BFCE-9ABDB524BBE3}">
      <dgm:prSet/>
      <dgm:spPr>
        <a:solidFill>
          <a:srgbClr val="005A85"/>
        </a:solidFill>
      </dgm:spPr>
      <dgm:t>
        <a:bodyPr/>
        <a:lstStyle/>
        <a:p>
          <a:r>
            <a:rPr lang="en-US"/>
            <a:t>Plan Documentation – summary plan description</a:t>
          </a:r>
        </a:p>
      </dgm:t>
    </dgm:pt>
    <dgm:pt modelId="{2445D805-0B47-4786-9548-086AE98B347D}" type="parTrans" cxnId="{E7DCBE2F-8F8C-47C8-B5AE-7CA54BF8CEB6}">
      <dgm:prSet/>
      <dgm:spPr/>
      <dgm:t>
        <a:bodyPr/>
        <a:lstStyle/>
        <a:p>
          <a:endParaRPr lang="en-US"/>
        </a:p>
      </dgm:t>
    </dgm:pt>
    <dgm:pt modelId="{BA8906A9-96C4-4DC1-81C6-B50A6AD7B592}" type="sibTrans" cxnId="{E7DCBE2F-8F8C-47C8-B5AE-7CA54BF8CEB6}">
      <dgm:prSet/>
      <dgm:spPr/>
      <dgm:t>
        <a:bodyPr/>
        <a:lstStyle/>
        <a:p>
          <a:endParaRPr lang="en-US"/>
        </a:p>
      </dgm:t>
    </dgm:pt>
    <dgm:pt modelId="{09811EA5-5B41-45CB-A5AE-892430B852B2}">
      <dgm:prSet/>
      <dgm:spPr>
        <a:solidFill>
          <a:srgbClr val="005A85"/>
        </a:solidFill>
      </dgm:spPr>
      <dgm:t>
        <a:bodyPr/>
        <a:lstStyle/>
        <a:p>
          <a:r>
            <a:rPr lang="en-US"/>
            <a:t>Claims Procedures and Processes</a:t>
          </a:r>
        </a:p>
      </dgm:t>
    </dgm:pt>
    <dgm:pt modelId="{F518F699-4442-400D-99AF-B7FBB0241F5A}" type="parTrans" cxnId="{08421E2C-34D3-4A6D-8AEB-D4D34D80F671}">
      <dgm:prSet/>
      <dgm:spPr/>
      <dgm:t>
        <a:bodyPr/>
        <a:lstStyle/>
        <a:p>
          <a:endParaRPr lang="en-US"/>
        </a:p>
      </dgm:t>
    </dgm:pt>
    <dgm:pt modelId="{F934F4BB-142C-4A52-B91A-A65B141404AA}" type="sibTrans" cxnId="{08421E2C-34D3-4A6D-8AEB-D4D34D80F671}">
      <dgm:prSet/>
      <dgm:spPr/>
      <dgm:t>
        <a:bodyPr/>
        <a:lstStyle/>
        <a:p>
          <a:endParaRPr lang="en-US"/>
        </a:p>
      </dgm:t>
    </dgm:pt>
    <dgm:pt modelId="{744366D7-1E3A-42F6-8609-DAD787E2FF34}">
      <dgm:prSet/>
      <dgm:spPr>
        <a:solidFill>
          <a:srgbClr val="005A85"/>
        </a:solidFill>
      </dgm:spPr>
      <dgm:t>
        <a:bodyPr/>
        <a:lstStyle/>
        <a:p>
          <a:r>
            <a:rPr lang="en-US"/>
            <a:t>Records Retention</a:t>
          </a:r>
        </a:p>
      </dgm:t>
    </dgm:pt>
    <dgm:pt modelId="{B237CF4E-2C27-44A6-B050-4C1B2676F84D}" type="parTrans" cxnId="{CA56E94E-A9DD-430F-BCAA-327E389C0617}">
      <dgm:prSet/>
      <dgm:spPr/>
      <dgm:t>
        <a:bodyPr/>
        <a:lstStyle/>
        <a:p>
          <a:endParaRPr lang="en-US"/>
        </a:p>
      </dgm:t>
    </dgm:pt>
    <dgm:pt modelId="{B949C164-6EAC-4593-AFBE-7B75EDD064DC}" type="sibTrans" cxnId="{CA56E94E-A9DD-430F-BCAA-327E389C0617}">
      <dgm:prSet/>
      <dgm:spPr/>
      <dgm:t>
        <a:bodyPr/>
        <a:lstStyle/>
        <a:p>
          <a:endParaRPr lang="en-US"/>
        </a:p>
      </dgm:t>
    </dgm:pt>
    <dgm:pt modelId="{24CD4AE3-D2CC-4463-9862-7EAF19158C7D}">
      <dgm:prSet/>
      <dgm:spPr>
        <a:solidFill>
          <a:srgbClr val="005A85"/>
        </a:solidFill>
      </dgm:spPr>
      <dgm:t>
        <a:bodyPr/>
        <a:lstStyle/>
        <a:p>
          <a:r>
            <a:rPr lang="en-US"/>
            <a:t>Trust Requirements (generally, applicable only to qualified retirement plans)</a:t>
          </a:r>
        </a:p>
      </dgm:t>
    </dgm:pt>
    <dgm:pt modelId="{CE73B12D-25EA-4AFB-B3BB-2CBB1D363365}" type="parTrans" cxnId="{6CBB6025-55E6-46A8-9A2D-BC15DBD0C408}">
      <dgm:prSet/>
      <dgm:spPr/>
      <dgm:t>
        <a:bodyPr/>
        <a:lstStyle/>
        <a:p>
          <a:endParaRPr lang="en-US"/>
        </a:p>
      </dgm:t>
    </dgm:pt>
    <dgm:pt modelId="{9632EAAB-5DB5-4C71-A0D9-7A8F17CADD09}" type="sibTrans" cxnId="{6CBB6025-55E6-46A8-9A2D-BC15DBD0C408}">
      <dgm:prSet/>
      <dgm:spPr/>
      <dgm:t>
        <a:bodyPr/>
        <a:lstStyle/>
        <a:p>
          <a:endParaRPr lang="en-US"/>
        </a:p>
      </dgm:t>
    </dgm:pt>
    <dgm:pt modelId="{0A617896-F367-4154-B280-260C062A403F}">
      <dgm:prSet/>
      <dgm:spPr>
        <a:solidFill>
          <a:srgbClr val="005A85"/>
        </a:solidFill>
      </dgm:spPr>
      <dgm:t>
        <a:bodyPr/>
        <a:lstStyle/>
        <a:p>
          <a:r>
            <a:rPr lang="en-US"/>
            <a:t>Federal Court – abuse of discretion standard</a:t>
          </a:r>
        </a:p>
      </dgm:t>
    </dgm:pt>
    <dgm:pt modelId="{3196C1EE-B1F9-4FBB-8540-F23C10D2345E}" type="parTrans" cxnId="{35CD2F12-AAC4-4195-8EE9-FD004BE50EE2}">
      <dgm:prSet/>
      <dgm:spPr/>
      <dgm:t>
        <a:bodyPr/>
        <a:lstStyle/>
        <a:p>
          <a:endParaRPr lang="en-US"/>
        </a:p>
      </dgm:t>
    </dgm:pt>
    <dgm:pt modelId="{94A385DC-98DD-49C8-94E7-9F5B8B0CBAC6}" type="sibTrans" cxnId="{35CD2F12-AAC4-4195-8EE9-FD004BE50EE2}">
      <dgm:prSet/>
      <dgm:spPr/>
      <dgm:t>
        <a:bodyPr/>
        <a:lstStyle/>
        <a:p>
          <a:endParaRPr lang="en-US"/>
        </a:p>
      </dgm:t>
    </dgm:pt>
    <dgm:pt modelId="{12B63E41-11A4-454D-98D8-6BD749CD852C}" type="pres">
      <dgm:prSet presAssocID="{5C646973-A673-4C3E-ACAC-A1325D9A9E0D}" presName="diagram" presStyleCnt="0">
        <dgm:presLayoutVars>
          <dgm:dir/>
          <dgm:resizeHandles val="exact"/>
        </dgm:presLayoutVars>
      </dgm:prSet>
      <dgm:spPr/>
    </dgm:pt>
    <dgm:pt modelId="{8F67A1F7-124A-4CB0-9408-8BAB927DE9D6}" type="pres">
      <dgm:prSet presAssocID="{F9F8443F-2711-4001-8349-34DDB72B230D}" presName="node" presStyleLbl="node1" presStyleIdx="0" presStyleCnt="8">
        <dgm:presLayoutVars>
          <dgm:bulletEnabled val="1"/>
        </dgm:presLayoutVars>
      </dgm:prSet>
      <dgm:spPr/>
    </dgm:pt>
    <dgm:pt modelId="{EA7308DC-3FD2-4D1C-913A-16D588A03085}" type="pres">
      <dgm:prSet presAssocID="{B709CAEF-618B-4F72-8F90-64B4D7BDA28C}" presName="sibTrans" presStyleCnt="0"/>
      <dgm:spPr/>
    </dgm:pt>
    <dgm:pt modelId="{2C468573-4192-4235-8DF6-E66E9079EED9}" type="pres">
      <dgm:prSet presAssocID="{8344B790-0D02-4659-A03E-E561340B5A5B}" presName="node" presStyleLbl="node1" presStyleIdx="1" presStyleCnt="8">
        <dgm:presLayoutVars>
          <dgm:bulletEnabled val="1"/>
        </dgm:presLayoutVars>
      </dgm:prSet>
      <dgm:spPr/>
    </dgm:pt>
    <dgm:pt modelId="{AB95E1CB-501B-4C0B-ADA1-DE48859E8DEF}" type="pres">
      <dgm:prSet presAssocID="{7BF56975-BAEB-45A6-8BB7-79927F28CC64}" presName="sibTrans" presStyleCnt="0"/>
      <dgm:spPr/>
    </dgm:pt>
    <dgm:pt modelId="{E88E90AF-12D1-48FE-8363-2B8C6CEDC4A8}" type="pres">
      <dgm:prSet presAssocID="{97408879-06EF-4965-8B60-26B2ECB5AE73}" presName="node" presStyleLbl="node1" presStyleIdx="2" presStyleCnt="8">
        <dgm:presLayoutVars>
          <dgm:bulletEnabled val="1"/>
        </dgm:presLayoutVars>
      </dgm:prSet>
      <dgm:spPr/>
    </dgm:pt>
    <dgm:pt modelId="{1F135620-E0A6-4C0E-A073-AC4B23B3C821}" type="pres">
      <dgm:prSet presAssocID="{98FECF4F-EF8D-45E6-BA07-0390B0366791}" presName="sibTrans" presStyleCnt="0"/>
      <dgm:spPr/>
    </dgm:pt>
    <dgm:pt modelId="{57E6F57D-1B43-44D3-B1CD-0877A69B43D4}" type="pres">
      <dgm:prSet presAssocID="{5886DD71-EA89-4300-BFCE-9ABDB524BBE3}" presName="node" presStyleLbl="node1" presStyleIdx="3" presStyleCnt="8">
        <dgm:presLayoutVars>
          <dgm:bulletEnabled val="1"/>
        </dgm:presLayoutVars>
      </dgm:prSet>
      <dgm:spPr/>
    </dgm:pt>
    <dgm:pt modelId="{72BA1C1D-94E2-4A6C-991A-1E04A8D24B64}" type="pres">
      <dgm:prSet presAssocID="{BA8906A9-96C4-4DC1-81C6-B50A6AD7B592}" presName="sibTrans" presStyleCnt="0"/>
      <dgm:spPr/>
    </dgm:pt>
    <dgm:pt modelId="{9BD1DE04-EFBC-434F-8F7F-EED46E313C4F}" type="pres">
      <dgm:prSet presAssocID="{09811EA5-5B41-45CB-A5AE-892430B852B2}" presName="node" presStyleLbl="node1" presStyleIdx="4" presStyleCnt="8">
        <dgm:presLayoutVars>
          <dgm:bulletEnabled val="1"/>
        </dgm:presLayoutVars>
      </dgm:prSet>
      <dgm:spPr/>
    </dgm:pt>
    <dgm:pt modelId="{7E893690-2430-49EC-9D77-203928514FA4}" type="pres">
      <dgm:prSet presAssocID="{F934F4BB-142C-4A52-B91A-A65B141404AA}" presName="sibTrans" presStyleCnt="0"/>
      <dgm:spPr/>
    </dgm:pt>
    <dgm:pt modelId="{69686348-7EAF-4D4C-A0C4-360B44C99F8B}" type="pres">
      <dgm:prSet presAssocID="{744366D7-1E3A-42F6-8609-DAD787E2FF34}" presName="node" presStyleLbl="node1" presStyleIdx="5" presStyleCnt="8">
        <dgm:presLayoutVars>
          <dgm:bulletEnabled val="1"/>
        </dgm:presLayoutVars>
      </dgm:prSet>
      <dgm:spPr/>
    </dgm:pt>
    <dgm:pt modelId="{B6BE859E-9BBE-42E1-A43A-6148C43BFF90}" type="pres">
      <dgm:prSet presAssocID="{B949C164-6EAC-4593-AFBE-7B75EDD064DC}" presName="sibTrans" presStyleCnt="0"/>
      <dgm:spPr/>
    </dgm:pt>
    <dgm:pt modelId="{13FB02BB-11EA-4CC3-8078-69BD12309833}" type="pres">
      <dgm:prSet presAssocID="{24CD4AE3-D2CC-4463-9862-7EAF19158C7D}" presName="node" presStyleLbl="node1" presStyleIdx="6" presStyleCnt="8">
        <dgm:presLayoutVars>
          <dgm:bulletEnabled val="1"/>
        </dgm:presLayoutVars>
      </dgm:prSet>
      <dgm:spPr/>
    </dgm:pt>
    <dgm:pt modelId="{A07576B2-FDEC-4F95-A962-3E7A7BBCE962}" type="pres">
      <dgm:prSet presAssocID="{9632EAAB-5DB5-4C71-A0D9-7A8F17CADD09}" presName="sibTrans" presStyleCnt="0"/>
      <dgm:spPr/>
    </dgm:pt>
    <dgm:pt modelId="{B45BC52D-F566-4FD0-BBD2-3BC0396BA2E3}" type="pres">
      <dgm:prSet presAssocID="{0A617896-F367-4154-B280-260C062A403F}" presName="node" presStyleLbl="node1" presStyleIdx="7" presStyleCnt="8">
        <dgm:presLayoutVars>
          <dgm:bulletEnabled val="1"/>
        </dgm:presLayoutVars>
      </dgm:prSet>
      <dgm:spPr/>
    </dgm:pt>
  </dgm:ptLst>
  <dgm:cxnLst>
    <dgm:cxn modelId="{35CD2F12-AAC4-4195-8EE9-FD004BE50EE2}" srcId="{5C646973-A673-4C3E-ACAC-A1325D9A9E0D}" destId="{0A617896-F367-4154-B280-260C062A403F}" srcOrd="7" destOrd="0" parTransId="{3196C1EE-B1F9-4FBB-8540-F23C10D2345E}" sibTransId="{94A385DC-98DD-49C8-94E7-9F5B8B0CBAC6}"/>
    <dgm:cxn modelId="{BBB07123-D8D4-469B-A544-2BA3FC2D998C}" type="presOf" srcId="{8344B790-0D02-4659-A03E-E561340B5A5B}" destId="{2C468573-4192-4235-8DF6-E66E9079EED9}" srcOrd="0" destOrd="0" presId="urn:microsoft.com/office/officeart/2005/8/layout/default"/>
    <dgm:cxn modelId="{6CBB6025-55E6-46A8-9A2D-BC15DBD0C408}" srcId="{5C646973-A673-4C3E-ACAC-A1325D9A9E0D}" destId="{24CD4AE3-D2CC-4463-9862-7EAF19158C7D}" srcOrd="6" destOrd="0" parTransId="{CE73B12D-25EA-4AFB-B3BB-2CBB1D363365}" sibTransId="{9632EAAB-5DB5-4C71-A0D9-7A8F17CADD09}"/>
    <dgm:cxn modelId="{08421E2C-34D3-4A6D-8AEB-D4D34D80F671}" srcId="{5C646973-A673-4C3E-ACAC-A1325D9A9E0D}" destId="{09811EA5-5B41-45CB-A5AE-892430B852B2}" srcOrd="4" destOrd="0" parTransId="{F518F699-4442-400D-99AF-B7FBB0241F5A}" sibTransId="{F934F4BB-142C-4A52-B91A-A65B141404AA}"/>
    <dgm:cxn modelId="{E7DCBE2F-8F8C-47C8-B5AE-7CA54BF8CEB6}" srcId="{5C646973-A673-4C3E-ACAC-A1325D9A9E0D}" destId="{5886DD71-EA89-4300-BFCE-9ABDB524BBE3}" srcOrd="3" destOrd="0" parTransId="{2445D805-0B47-4786-9548-086AE98B347D}" sibTransId="{BA8906A9-96C4-4DC1-81C6-B50A6AD7B592}"/>
    <dgm:cxn modelId="{54DBF835-4250-49B0-BE79-6E915625C6DC}" type="presOf" srcId="{5886DD71-EA89-4300-BFCE-9ABDB524BBE3}" destId="{57E6F57D-1B43-44D3-B1CD-0877A69B43D4}" srcOrd="0" destOrd="0" presId="urn:microsoft.com/office/officeart/2005/8/layout/default"/>
    <dgm:cxn modelId="{26E77D38-710C-459B-AD5D-78724F87EBE2}" type="presOf" srcId="{0A617896-F367-4154-B280-260C062A403F}" destId="{B45BC52D-F566-4FD0-BBD2-3BC0396BA2E3}" srcOrd="0" destOrd="0" presId="urn:microsoft.com/office/officeart/2005/8/layout/default"/>
    <dgm:cxn modelId="{5D220148-CAC5-4AF6-8E46-324C32207121}" type="presOf" srcId="{744366D7-1E3A-42F6-8609-DAD787E2FF34}" destId="{69686348-7EAF-4D4C-A0C4-360B44C99F8B}" srcOrd="0" destOrd="0" presId="urn:microsoft.com/office/officeart/2005/8/layout/default"/>
    <dgm:cxn modelId="{2A088848-C02D-43E5-94D9-5FB68F9BBEA8}" srcId="{5C646973-A673-4C3E-ACAC-A1325D9A9E0D}" destId="{97408879-06EF-4965-8B60-26B2ECB5AE73}" srcOrd="2" destOrd="0" parTransId="{D5A877C9-4349-4F33-A46A-A0C6FC3EE720}" sibTransId="{98FECF4F-EF8D-45E6-BA07-0390B0366791}"/>
    <dgm:cxn modelId="{CA56E94E-A9DD-430F-BCAA-327E389C0617}" srcId="{5C646973-A673-4C3E-ACAC-A1325D9A9E0D}" destId="{744366D7-1E3A-42F6-8609-DAD787E2FF34}" srcOrd="5" destOrd="0" parTransId="{B237CF4E-2C27-44A6-B050-4C1B2676F84D}" sibTransId="{B949C164-6EAC-4593-AFBE-7B75EDD064DC}"/>
    <dgm:cxn modelId="{96321C97-96E0-4928-AAEC-C8B416406D3E}" type="presOf" srcId="{97408879-06EF-4965-8B60-26B2ECB5AE73}" destId="{E88E90AF-12D1-48FE-8363-2B8C6CEDC4A8}" srcOrd="0" destOrd="0" presId="urn:microsoft.com/office/officeart/2005/8/layout/default"/>
    <dgm:cxn modelId="{10EEF89A-1DDD-49CF-80EF-A621B9D23B60}" srcId="{5C646973-A673-4C3E-ACAC-A1325D9A9E0D}" destId="{F9F8443F-2711-4001-8349-34DDB72B230D}" srcOrd="0" destOrd="0" parTransId="{B995DB83-3412-4CFF-A5E1-75B7D571373D}" sibTransId="{B709CAEF-618B-4F72-8F90-64B4D7BDA28C}"/>
    <dgm:cxn modelId="{4CEDDCA8-B2F5-49D8-B9CF-709093FB5FA1}" type="presOf" srcId="{24CD4AE3-D2CC-4463-9862-7EAF19158C7D}" destId="{13FB02BB-11EA-4CC3-8078-69BD12309833}" srcOrd="0" destOrd="0" presId="urn:microsoft.com/office/officeart/2005/8/layout/default"/>
    <dgm:cxn modelId="{CB32A0B1-6011-4C4F-B301-502202A13802}" type="presOf" srcId="{09811EA5-5B41-45CB-A5AE-892430B852B2}" destId="{9BD1DE04-EFBC-434F-8F7F-EED46E313C4F}" srcOrd="0" destOrd="0" presId="urn:microsoft.com/office/officeart/2005/8/layout/default"/>
    <dgm:cxn modelId="{EE6094CA-DC57-4664-A367-10FB509E78E4}" type="presOf" srcId="{F9F8443F-2711-4001-8349-34DDB72B230D}" destId="{8F67A1F7-124A-4CB0-9408-8BAB927DE9D6}" srcOrd="0" destOrd="0" presId="urn:microsoft.com/office/officeart/2005/8/layout/default"/>
    <dgm:cxn modelId="{CB78B7EE-65A8-4983-BEA2-CB58022C9EF9}" type="presOf" srcId="{5C646973-A673-4C3E-ACAC-A1325D9A9E0D}" destId="{12B63E41-11A4-454D-98D8-6BD749CD852C}" srcOrd="0" destOrd="0" presId="urn:microsoft.com/office/officeart/2005/8/layout/default"/>
    <dgm:cxn modelId="{76EEBFF5-17D9-47F8-A1C1-3F2F98DD3CBD}" srcId="{5C646973-A673-4C3E-ACAC-A1325D9A9E0D}" destId="{8344B790-0D02-4659-A03E-E561340B5A5B}" srcOrd="1" destOrd="0" parTransId="{B34A6016-4468-4775-96D5-AFE8F68FF422}" sibTransId="{7BF56975-BAEB-45A6-8BB7-79927F28CC64}"/>
    <dgm:cxn modelId="{808D4F9B-FFFB-442B-8C55-E67E0AA77487}" type="presParOf" srcId="{12B63E41-11A4-454D-98D8-6BD749CD852C}" destId="{8F67A1F7-124A-4CB0-9408-8BAB927DE9D6}" srcOrd="0" destOrd="0" presId="urn:microsoft.com/office/officeart/2005/8/layout/default"/>
    <dgm:cxn modelId="{39033DE2-CDD0-46EB-A270-8A5C62D3FA30}" type="presParOf" srcId="{12B63E41-11A4-454D-98D8-6BD749CD852C}" destId="{EA7308DC-3FD2-4D1C-913A-16D588A03085}" srcOrd="1" destOrd="0" presId="urn:microsoft.com/office/officeart/2005/8/layout/default"/>
    <dgm:cxn modelId="{226BC991-74C2-4E2A-AE33-44B67AD02796}" type="presParOf" srcId="{12B63E41-11A4-454D-98D8-6BD749CD852C}" destId="{2C468573-4192-4235-8DF6-E66E9079EED9}" srcOrd="2" destOrd="0" presId="urn:microsoft.com/office/officeart/2005/8/layout/default"/>
    <dgm:cxn modelId="{FA032E1F-23B4-44B0-8757-AEE0DFF97E96}" type="presParOf" srcId="{12B63E41-11A4-454D-98D8-6BD749CD852C}" destId="{AB95E1CB-501B-4C0B-ADA1-DE48859E8DEF}" srcOrd="3" destOrd="0" presId="urn:microsoft.com/office/officeart/2005/8/layout/default"/>
    <dgm:cxn modelId="{2620E6BB-B138-4405-AD41-51A5C377A37C}" type="presParOf" srcId="{12B63E41-11A4-454D-98D8-6BD749CD852C}" destId="{E88E90AF-12D1-48FE-8363-2B8C6CEDC4A8}" srcOrd="4" destOrd="0" presId="urn:microsoft.com/office/officeart/2005/8/layout/default"/>
    <dgm:cxn modelId="{340756DF-6A1A-495A-B44C-CD550218D1EA}" type="presParOf" srcId="{12B63E41-11A4-454D-98D8-6BD749CD852C}" destId="{1F135620-E0A6-4C0E-A073-AC4B23B3C821}" srcOrd="5" destOrd="0" presId="urn:microsoft.com/office/officeart/2005/8/layout/default"/>
    <dgm:cxn modelId="{33C37E13-2957-4A5D-B8C7-9E3F1EEA5673}" type="presParOf" srcId="{12B63E41-11A4-454D-98D8-6BD749CD852C}" destId="{57E6F57D-1B43-44D3-B1CD-0877A69B43D4}" srcOrd="6" destOrd="0" presId="urn:microsoft.com/office/officeart/2005/8/layout/default"/>
    <dgm:cxn modelId="{CD963AE6-6B30-4FB2-874B-A005DED6A661}" type="presParOf" srcId="{12B63E41-11A4-454D-98D8-6BD749CD852C}" destId="{72BA1C1D-94E2-4A6C-991A-1E04A8D24B64}" srcOrd="7" destOrd="0" presId="urn:microsoft.com/office/officeart/2005/8/layout/default"/>
    <dgm:cxn modelId="{FE685B9D-DC10-4D03-BA1A-3BB520E07D9B}" type="presParOf" srcId="{12B63E41-11A4-454D-98D8-6BD749CD852C}" destId="{9BD1DE04-EFBC-434F-8F7F-EED46E313C4F}" srcOrd="8" destOrd="0" presId="urn:microsoft.com/office/officeart/2005/8/layout/default"/>
    <dgm:cxn modelId="{4910040D-1F8F-4F03-83D5-1A12628BB3BD}" type="presParOf" srcId="{12B63E41-11A4-454D-98D8-6BD749CD852C}" destId="{7E893690-2430-49EC-9D77-203928514FA4}" srcOrd="9" destOrd="0" presId="urn:microsoft.com/office/officeart/2005/8/layout/default"/>
    <dgm:cxn modelId="{9261F61F-149A-4B29-8B48-5CF8CF0D1F99}" type="presParOf" srcId="{12B63E41-11A4-454D-98D8-6BD749CD852C}" destId="{69686348-7EAF-4D4C-A0C4-360B44C99F8B}" srcOrd="10" destOrd="0" presId="urn:microsoft.com/office/officeart/2005/8/layout/default"/>
    <dgm:cxn modelId="{1276E8FD-59B8-48F9-B4DD-9B78BBFEEDDB}" type="presParOf" srcId="{12B63E41-11A4-454D-98D8-6BD749CD852C}" destId="{B6BE859E-9BBE-42E1-A43A-6148C43BFF90}" srcOrd="11" destOrd="0" presId="urn:microsoft.com/office/officeart/2005/8/layout/default"/>
    <dgm:cxn modelId="{27F98855-2FDD-4FE9-9F0C-F1ECF08C1EE5}" type="presParOf" srcId="{12B63E41-11A4-454D-98D8-6BD749CD852C}" destId="{13FB02BB-11EA-4CC3-8078-69BD12309833}" srcOrd="12" destOrd="0" presId="urn:microsoft.com/office/officeart/2005/8/layout/default"/>
    <dgm:cxn modelId="{D35C3EE8-3739-4126-AE68-B13B2EE72149}" type="presParOf" srcId="{12B63E41-11A4-454D-98D8-6BD749CD852C}" destId="{A07576B2-FDEC-4F95-A962-3E7A7BBCE962}" srcOrd="13" destOrd="0" presId="urn:microsoft.com/office/officeart/2005/8/layout/default"/>
    <dgm:cxn modelId="{47D4F2D4-A76E-46A2-8D7B-BBC4915873A8}" type="presParOf" srcId="{12B63E41-11A4-454D-98D8-6BD749CD852C}" destId="{B45BC52D-F566-4FD0-BBD2-3BC0396BA2E3}"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B74F3B-C1B6-4C2C-912E-281DE180FF15}" type="doc">
      <dgm:prSet loTypeId="urn:microsoft.com/office/officeart/2005/8/layout/hList1" loCatId="list" qsTypeId="urn:microsoft.com/office/officeart/2005/8/quickstyle/simple5" qsCatId="simple" csTypeId="urn:microsoft.com/office/officeart/2005/8/colors/accent3_2" csCatId="accent3" phldr="1"/>
      <dgm:spPr/>
      <dgm:t>
        <a:bodyPr/>
        <a:lstStyle/>
        <a:p>
          <a:endParaRPr lang="en-US"/>
        </a:p>
      </dgm:t>
    </dgm:pt>
    <dgm:pt modelId="{A1306A11-5972-42AC-BD14-E39A5DB1F17F}">
      <dgm:prSet phldrT="[Text]" custT="1"/>
      <dgm:spPr>
        <a:solidFill>
          <a:srgbClr val="005A85"/>
        </a:solidFill>
      </dgm:spPr>
      <dgm:t>
        <a:bodyPr/>
        <a:lstStyle/>
        <a:p>
          <a:r>
            <a:rPr lang="en-US" sz="2400"/>
            <a:t>Status</a:t>
          </a:r>
        </a:p>
      </dgm:t>
    </dgm:pt>
    <dgm:pt modelId="{AF7BB0E0-8144-465D-A680-10C42288518B}" type="parTrans" cxnId="{D2997360-D154-4681-8C28-F710F783D8BE}">
      <dgm:prSet/>
      <dgm:spPr/>
      <dgm:t>
        <a:bodyPr/>
        <a:lstStyle/>
        <a:p>
          <a:endParaRPr lang="en-US"/>
        </a:p>
      </dgm:t>
    </dgm:pt>
    <dgm:pt modelId="{DCB391CD-8336-42B5-A343-4795E0828EFD}" type="sibTrans" cxnId="{D2997360-D154-4681-8C28-F710F783D8BE}">
      <dgm:prSet/>
      <dgm:spPr/>
      <dgm:t>
        <a:bodyPr/>
        <a:lstStyle/>
        <a:p>
          <a:endParaRPr lang="en-US"/>
        </a:p>
      </dgm:t>
    </dgm:pt>
    <dgm:pt modelId="{6018BC12-595D-45BA-A791-DE00C701852A}">
      <dgm:prSet phldrT="[Text]" custT="1"/>
      <dgm:spPr/>
      <dgm:t>
        <a:bodyPr/>
        <a:lstStyle/>
        <a:p>
          <a:r>
            <a:rPr lang="en-US" sz="1800"/>
            <a:t>Discretionary authority or control over plan investments or administration</a:t>
          </a:r>
        </a:p>
      </dgm:t>
    </dgm:pt>
    <dgm:pt modelId="{2E55AF5A-1AC4-4B4D-9943-B3C358FB9306}" type="parTrans" cxnId="{D85584D4-EAFC-46A1-8B31-355FB609F735}">
      <dgm:prSet/>
      <dgm:spPr/>
      <dgm:t>
        <a:bodyPr/>
        <a:lstStyle/>
        <a:p>
          <a:endParaRPr lang="en-US"/>
        </a:p>
      </dgm:t>
    </dgm:pt>
    <dgm:pt modelId="{EB95A487-BEB4-490E-BFBE-C41BA88E695B}" type="sibTrans" cxnId="{D85584D4-EAFC-46A1-8B31-355FB609F735}">
      <dgm:prSet/>
      <dgm:spPr/>
      <dgm:t>
        <a:bodyPr/>
        <a:lstStyle/>
        <a:p>
          <a:endParaRPr lang="en-US"/>
        </a:p>
      </dgm:t>
    </dgm:pt>
    <dgm:pt modelId="{F08B4004-60DB-45A1-BF6D-89EB20BD8F49}">
      <dgm:prSet phldrT="[Text]" custT="1"/>
      <dgm:spPr/>
      <dgm:t>
        <a:bodyPr/>
        <a:lstStyle/>
        <a:p>
          <a:r>
            <a:rPr lang="en-US" sz="1800"/>
            <a:t>Investment advice for a fee</a:t>
          </a:r>
        </a:p>
      </dgm:t>
    </dgm:pt>
    <dgm:pt modelId="{A1A8CC45-FB4C-40B3-96D6-EF82F57E9F56}" type="parTrans" cxnId="{478636CB-C765-4A41-8A62-4594E3944FB3}">
      <dgm:prSet/>
      <dgm:spPr/>
      <dgm:t>
        <a:bodyPr/>
        <a:lstStyle/>
        <a:p>
          <a:endParaRPr lang="en-US"/>
        </a:p>
      </dgm:t>
    </dgm:pt>
    <dgm:pt modelId="{92CB1927-EBDF-419A-8762-9BC811E74A90}" type="sibTrans" cxnId="{478636CB-C765-4A41-8A62-4594E3944FB3}">
      <dgm:prSet/>
      <dgm:spPr/>
      <dgm:t>
        <a:bodyPr/>
        <a:lstStyle/>
        <a:p>
          <a:endParaRPr lang="en-US"/>
        </a:p>
      </dgm:t>
    </dgm:pt>
    <dgm:pt modelId="{B94CC8AE-3550-4243-A87E-49DC0798E1A1}">
      <dgm:prSet phldrT="[Text]" custT="1"/>
      <dgm:spPr>
        <a:solidFill>
          <a:srgbClr val="005A85"/>
        </a:solidFill>
      </dgm:spPr>
      <dgm:t>
        <a:bodyPr/>
        <a:lstStyle/>
        <a:p>
          <a:r>
            <a:rPr lang="en-US" sz="2400"/>
            <a:t>Duties</a:t>
          </a:r>
        </a:p>
      </dgm:t>
    </dgm:pt>
    <dgm:pt modelId="{73A94B82-8E25-4B0E-A0F7-628B39DC15C1}" type="parTrans" cxnId="{3CC89511-E0C7-40AF-91DA-73079AECC040}">
      <dgm:prSet/>
      <dgm:spPr/>
      <dgm:t>
        <a:bodyPr/>
        <a:lstStyle/>
        <a:p>
          <a:endParaRPr lang="en-US"/>
        </a:p>
      </dgm:t>
    </dgm:pt>
    <dgm:pt modelId="{4020FDA9-E693-4568-B5F4-01112811499F}" type="sibTrans" cxnId="{3CC89511-E0C7-40AF-91DA-73079AECC040}">
      <dgm:prSet/>
      <dgm:spPr/>
      <dgm:t>
        <a:bodyPr/>
        <a:lstStyle/>
        <a:p>
          <a:endParaRPr lang="en-US"/>
        </a:p>
      </dgm:t>
    </dgm:pt>
    <dgm:pt modelId="{A28340D7-C193-4974-A17F-5841DE77821D}">
      <dgm:prSet phldrT="[Text]" custT="1"/>
      <dgm:spPr/>
      <dgm:t>
        <a:bodyPr/>
        <a:lstStyle/>
        <a:p>
          <a:r>
            <a:rPr lang="en-US" sz="1800"/>
            <a:t>Loyalty</a:t>
          </a:r>
        </a:p>
      </dgm:t>
    </dgm:pt>
    <dgm:pt modelId="{B849FE1A-F21C-4654-81BE-212CCAA56401}" type="parTrans" cxnId="{2A5791AC-4F64-4F91-8EF5-929F8115ABFA}">
      <dgm:prSet/>
      <dgm:spPr/>
      <dgm:t>
        <a:bodyPr/>
        <a:lstStyle/>
        <a:p>
          <a:endParaRPr lang="en-US"/>
        </a:p>
      </dgm:t>
    </dgm:pt>
    <dgm:pt modelId="{DFF4B564-9BA3-472F-96D2-26781ECD02B2}" type="sibTrans" cxnId="{2A5791AC-4F64-4F91-8EF5-929F8115ABFA}">
      <dgm:prSet/>
      <dgm:spPr/>
      <dgm:t>
        <a:bodyPr/>
        <a:lstStyle/>
        <a:p>
          <a:endParaRPr lang="en-US"/>
        </a:p>
      </dgm:t>
    </dgm:pt>
    <dgm:pt modelId="{49A95EAA-88C1-4C98-B8F8-F7758AE4FB93}">
      <dgm:prSet phldrT="[Text]" custT="1"/>
      <dgm:spPr/>
      <dgm:t>
        <a:bodyPr/>
        <a:lstStyle/>
        <a:p>
          <a:r>
            <a:rPr lang="en-US" sz="1800"/>
            <a:t>Prudence</a:t>
          </a:r>
        </a:p>
      </dgm:t>
    </dgm:pt>
    <dgm:pt modelId="{BBB8F16C-DD57-4A5D-BCB3-B3C3AB9E4227}" type="parTrans" cxnId="{1416093A-EC35-4088-98D2-BFEA9EF3B7C3}">
      <dgm:prSet/>
      <dgm:spPr/>
      <dgm:t>
        <a:bodyPr/>
        <a:lstStyle/>
        <a:p>
          <a:endParaRPr lang="en-US"/>
        </a:p>
      </dgm:t>
    </dgm:pt>
    <dgm:pt modelId="{5B23D22A-BDFF-4036-BBD8-725EE846CD12}" type="sibTrans" cxnId="{1416093A-EC35-4088-98D2-BFEA9EF3B7C3}">
      <dgm:prSet/>
      <dgm:spPr/>
      <dgm:t>
        <a:bodyPr/>
        <a:lstStyle/>
        <a:p>
          <a:endParaRPr lang="en-US"/>
        </a:p>
      </dgm:t>
    </dgm:pt>
    <dgm:pt modelId="{C374322D-D01A-4541-871A-6004EE696B21}">
      <dgm:prSet phldrT="[Text]" custT="1"/>
      <dgm:spPr/>
      <dgm:t>
        <a:bodyPr/>
        <a:lstStyle/>
        <a:p>
          <a:r>
            <a:rPr lang="en-US" sz="1800"/>
            <a:t>Diversification</a:t>
          </a:r>
        </a:p>
      </dgm:t>
    </dgm:pt>
    <dgm:pt modelId="{FEC4EA01-75A7-4E3A-B516-003C65CCE72B}" type="parTrans" cxnId="{4612AF75-E556-436D-B7F7-F9684A472B16}">
      <dgm:prSet/>
      <dgm:spPr/>
      <dgm:t>
        <a:bodyPr/>
        <a:lstStyle/>
        <a:p>
          <a:endParaRPr lang="en-US"/>
        </a:p>
      </dgm:t>
    </dgm:pt>
    <dgm:pt modelId="{58DAA716-88A2-4948-B4A0-7D570A0A0611}" type="sibTrans" cxnId="{4612AF75-E556-436D-B7F7-F9684A472B16}">
      <dgm:prSet/>
      <dgm:spPr/>
      <dgm:t>
        <a:bodyPr/>
        <a:lstStyle/>
        <a:p>
          <a:endParaRPr lang="en-US"/>
        </a:p>
      </dgm:t>
    </dgm:pt>
    <dgm:pt modelId="{CED298E5-BBEB-4213-BF09-4C255A2B2572}">
      <dgm:prSet phldrT="[Text]" custT="1"/>
      <dgm:spPr/>
      <dgm:t>
        <a:bodyPr/>
        <a:lstStyle/>
        <a:p>
          <a:r>
            <a:rPr lang="en-US" sz="1800"/>
            <a:t>Follow plan documents</a:t>
          </a:r>
        </a:p>
      </dgm:t>
    </dgm:pt>
    <dgm:pt modelId="{A45D555B-CC72-44BF-8CAE-B58470F5B368}" type="parTrans" cxnId="{2BF75600-96E5-4419-BDA2-E0729B217334}">
      <dgm:prSet/>
      <dgm:spPr/>
      <dgm:t>
        <a:bodyPr/>
        <a:lstStyle/>
        <a:p>
          <a:endParaRPr lang="en-US"/>
        </a:p>
      </dgm:t>
    </dgm:pt>
    <dgm:pt modelId="{79B6F144-F401-4996-9D20-BF1E762613CD}" type="sibTrans" cxnId="{2BF75600-96E5-4419-BDA2-E0729B217334}">
      <dgm:prSet/>
      <dgm:spPr/>
      <dgm:t>
        <a:bodyPr/>
        <a:lstStyle/>
        <a:p>
          <a:endParaRPr lang="en-US"/>
        </a:p>
      </dgm:t>
    </dgm:pt>
    <dgm:pt modelId="{7B472010-B11A-434B-98C7-08B13214F90E}">
      <dgm:prSet phldrT="[Text]" custT="1"/>
      <dgm:spPr>
        <a:solidFill>
          <a:srgbClr val="005A85"/>
        </a:solidFill>
      </dgm:spPr>
      <dgm:t>
        <a:bodyPr/>
        <a:lstStyle/>
        <a:p>
          <a:r>
            <a:rPr lang="en-US" sz="2400"/>
            <a:t>Settlor vs. Fiduciary Functions</a:t>
          </a:r>
        </a:p>
      </dgm:t>
    </dgm:pt>
    <dgm:pt modelId="{AA2F7A77-F831-4128-BBD2-1EB33260417D}" type="parTrans" cxnId="{8B11074D-96A2-4D39-AD9A-FA67E413321B}">
      <dgm:prSet/>
      <dgm:spPr/>
      <dgm:t>
        <a:bodyPr/>
        <a:lstStyle/>
        <a:p>
          <a:endParaRPr lang="en-US"/>
        </a:p>
      </dgm:t>
    </dgm:pt>
    <dgm:pt modelId="{7E69E3C6-D8A3-4A83-9A88-287359E1DCF6}" type="sibTrans" cxnId="{8B11074D-96A2-4D39-AD9A-FA67E413321B}">
      <dgm:prSet/>
      <dgm:spPr/>
      <dgm:t>
        <a:bodyPr/>
        <a:lstStyle/>
        <a:p>
          <a:endParaRPr lang="en-US"/>
        </a:p>
      </dgm:t>
    </dgm:pt>
    <dgm:pt modelId="{67F5A00A-0C10-4B96-9C62-DF6CB49CD3AE}">
      <dgm:prSet phldrT="[Text]" custT="1"/>
      <dgm:spPr/>
      <dgm:t>
        <a:bodyPr/>
        <a:lstStyle/>
        <a:p>
          <a:r>
            <a:rPr lang="en-US" sz="1800" b="1"/>
            <a:t>Settlor Functions</a:t>
          </a:r>
        </a:p>
      </dgm:t>
    </dgm:pt>
    <dgm:pt modelId="{CCAC96EA-30CC-41F3-9BF5-EC7D87A139F3}" type="parTrans" cxnId="{F99A943E-6AE5-4155-89FD-9543A947E2A3}">
      <dgm:prSet/>
      <dgm:spPr/>
      <dgm:t>
        <a:bodyPr/>
        <a:lstStyle/>
        <a:p>
          <a:endParaRPr lang="en-US"/>
        </a:p>
      </dgm:t>
    </dgm:pt>
    <dgm:pt modelId="{9CD21676-0532-477D-992A-C384A24133FE}" type="sibTrans" cxnId="{F99A943E-6AE5-4155-89FD-9543A947E2A3}">
      <dgm:prSet/>
      <dgm:spPr/>
      <dgm:t>
        <a:bodyPr/>
        <a:lstStyle/>
        <a:p>
          <a:endParaRPr lang="en-US"/>
        </a:p>
      </dgm:t>
    </dgm:pt>
    <dgm:pt modelId="{730DB16D-A946-4C5A-9ABB-0CB38BBF0496}">
      <dgm:prSet phldrT="[Text]" custT="1"/>
      <dgm:spPr/>
      <dgm:t>
        <a:bodyPr/>
        <a:lstStyle/>
        <a:p>
          <a:pPr>
            <a:buFont typeface="Courier New" panose="02070309020205020404" pitchFamily="49" charset="0"/>
            <a:buChar char="o"/>
          </a:pPr>
          <a:r>
            <a:rPr lang="en-US" sz="1800"/>
            <a:t>Business decisions</a:t>
          </a:r>
        </a:p>
      </dgm:t>
    </dgm:pt>
    <dgm:pt modelId="{ACBBB219-F9C1-47AF-B8C3-D1D56176E2E9}" type="parTrans" cxnId="{E6B4133A-415D-4BE7-B464-C57312635B7E}">
      <dgm:prSet/>
      <dgm:spPr/>
      <dgm:t>
        <a:bodyPr/>
        <a:lstStyle/>
        <a:p>
          <a:endParaRPr lang="en-US"/>
        </a:p>
      </dgm:t>
    </dgm:pt>
    <dgm:pt modelId="{29EBFB74-5205-4591-81EA-7E445874BDA6}" type="sibTrans" cxnId="{E6B4133A-415D-4BE7-B464-C57312635B7E}">
      <dgm:prSet/>
      <dgm:spPr/>
      <dgm:t>
        <a:bodyPr/>
        <a:lstStyle/>
        <a:p>
          <a:endParaRPr lang="en-US"/>
        </a:p>
      </dgm:t>
    </dgm:pt>
    <dgm:pt modelId="{96004A7F-B023-4695-B612-771D4B2D202B}">
      <dgm:prSet phldrT="[Text]" custT="1"/>
      <dgm:spPr/>
      <dgm:t>
        <a:bodyPr/>
        <a:lstStyle/>
        <a:p>
          <a:pPr>
            <a:buFont typeface="Courier New" panose="02070309020205020404" pitchFamily="49" charset="0"/>
            <a:buChar char="o"/>
          </a:pPr>
          <a:r>
            <a:rPr lang="en-US" sz="1800"/>
            <a:t>Establishing plan</a:t>
          </a:r>
        </a:p>
      </dgm:t>
    </dgm:pt>
    <dgm:pt modelId="{F5926B54-DB62-4716-882E-B6E32119F49E}" type="parTrans" cxnId="{FB0727B3-0055-4D72-8172-C3679EB310DE}">
      <dgm:prSet/>
      <dgm:spPr/>
      <dgm:t>
        <a:bodyPr/>
        <a:lstStyle/>
        <a:p>
          <a:endParaRPr lang="en-US"/>
        </a:p>
      </dgm:t>
    </dgm:pt>
    <dgm:pt modelId="{6A3DDE5D-4B69-4F1A-991A-FD028E326961}" type="sibTrans" cxnId="{FB0727B3-0055-4D72-8172-C3679EB310DE}">
      <dgm:prSet/>
      <dgm:spPr/>
      <dgm:t>
        <a:bodyPr/>
        <a:lstStyle/>
        <a:p>
          <a:endParaRPr lang="en-US"/>
        </a:p>
      </dgm:t>
    </dgm:pt>
    <dgm:pt modelId="{A8E33C36-20EA-4823-A0E9-816F18A02F59}">
      <dgm:prSet phldrT="[Text]" custT="1"/>
      <dgm:spPr/>
      <dgm:t>
        <a:bodyPr/>
        <a:lstStyle/>
        <a:p>
          <a:pPr>
            <a:buFont typeface="Courier New" panose="02070309020205020404" pitchFamily="49" charset="0"/>
            <a:buChar char="o"/>
          </a:pPr>
          <a:r>
            <a:rPr lang="en-US" sz="1800"/>
            <a:t>Terminating Plan</a:t>
          </a:r>
        </a:p>
      </dgm:t>
    </dgm:pt>
    <dgm:pt modelId="{09C1EF75-7724-457B-9077-E647CBFB1BF0}" type="parTrans" cxnId="{B9C08B30-2371-4D68-AF8C-C08D95B0953F}">
      <dgm:prSet/>
      <dgm:spPr/>
      <dgm:t>
        <a:bodyPr/>
        <a:lstStyle/>
        <a:p>
          <a:endParaRPr lang="en-US"/>
        </a:p>
      </dgm:t>
    </dgm:pt>
    <dgm:pt modelId="{46D5C86F-156D-488A-89EE-137B61D21D2C}" type="sibTrans" cxnId="{B9C08B30-2371-4D68-AF8C-C08D95B0953F}">
      <dgm:prSet/>
      <dgm:spPr/>
      <dgm:t>
        <a:bodyPr/>
        <a:lstStyle/>
        <a:p>
          <a:endParaRPr lang="en-US"/>
        </a:p>
      </dgm:t>
    </dgm:pt>
    <dgm:pt modelId="{32E45258-2A98-403E-B1D6-D5A4139D4A6A}">
      <dgm:prSet phldrT="[Text]" custT="1"/>
      <dgm:spPr/>
      <dgm:t>
        <a:bodyPr/>
        <a:lstStyle/>
        <a:p>
          <a:pPr>
            <a:buFont typeface="Courier New" panose="02070309020205020404" pitchFamily="49" charset="0"/>
            <a:buChar char="o"/>
          </a:pPr>
          <a:r>
            <a:rPr lang="en-US" sz="1800"/>
            <a:t>Amending plan terms</a:t>
          </a:r>
        </a:p>
      </dgm:t>
    </dgm:pt>
    <dgm:pt modelId="{47CF26C7-49C4-47BD-A250-E0B383F831D0}" type="parTrans" cxnId="{C5C3D84F-736F-4EB0-BA39-62D10EFD4A23}">
      <dgm:prSet/>
      <dgm:spPr/>
      <dgm:t>
        <a:bodyPr/>
        <a:lstStyle/>
        <a:p>
          <a:endParaRPr lang="en-US"/>
        </a:p>
      </dgm:t>
    </dgm:pt>
    <dgm:pt modelId="{DD25BC59-5893-4DE6-BEF3-61AEF5FEA746}" type="sibTrans" cxnId="{C5C3D84F-736F-4EB0-BA39-62D10EFD4A23}">
      <dgm:prSet/>
      <dgm:spPr/>
      <dgm:t>
        <a:bodyPr/>
        <a:lstStyle/>
        <a:p>
          <a:endParaRPr lang="en-US"/>
        </a:p>
      </dgm:t>
    </dgm:pt>
    <dgm:pt modelId="{AF7290F2-F398-4FF4-B088-A63D2558B43E}">
      <dgm:prSet phldrT="[Text]" custT="1"/>
      <dgm:spPr/>
      <dgm:t>
        <a:bodyPr/>
        <a:lstStyle/>
        <a:p>
          <a:r>
            <a:rPr lang="en-US" sz="1800" b="1"/>
            <a:t>Fiduciary Decisions</a:t>
          </a:r>
        </a:p>
      </dgm:t>
    </dgm:pt>
    <dgm:pt modelId="{03626302-6DB0-45A7-994F-D04A3D53AA7E}" type="parTrans" cxnId="{E688A964-781C-433E-ABE3-5E1F7C35C893}">
      <dgm:prSet/>
      <dgm:spPr/>
      <dgm:t>
        <a:bodyPr/>
        <a:lstStyle/>
        <a:p>
          <a:endParaRPr lang="en-US"/>
        </a:p>
      </dgm:t>
    </dgm:pt>
    <dgm:pt modelId="{D9F744F7-6830-440E-AA4E-104B9985142B}" type="sibTrans" cxnId="{E688A964-781C-433E-ABE3-5E1F7C35C893}">
      <dgm:prSet/>
      <dgm:spPr/>
      <dgm:t>
        <a:bodyPr/>
        <a:lstStyle/>
        <a:p>
          <a:endParaRPr lang="en-US"/>
        </a:p>
      </dgm:t>
    </dgm:pt>
    <dgm:pt modelId="{ABCE1404-627C-49CB-B870-013A606D0CB2}">
      <dgm:prSet phldrT="[Text]" custT="1"/>
      <dgm:spPr/>
      <dgm:t>
        <a:bodyPr/>
        <a:lstStyle/>
        <a:p>
          <a:pPr>
            <a:buFont typeface="Courier New" panose="02070309020205020404" pitchFamily="49" charset="0"/>
            <a:buChar char="o"/>
          </a:pPr>
          <a:r>
            <a:rPr lang="en-US" sz="1800"/>
            <a:t>Investing plan assets</a:t>
          </a:r>
        </a:p>
      </dgm:t>
    </dgm:pt>
    <dgm:pt modelId="{2F79CC6D-E111-44BA-953C-DDFE2410A993}" type="parTrans" cxnId="{B7255D1E-B40F-4FC4-A320-8DA415243B3D}">
      <dgm:prSet/>
      <dgm:spPr/>
      <dgm:t>
        <a:bodyPr/>
        <a:lstStyle/>
        <a:p>
          <a:endParaRPr lang="en-US"/>
        </a:p>
      </dgm:t>
    </dgm:pt>
    <dgm:pt modelId="{C468BC11-55B8-424C-8B00-7A645727C82E}" type="sibTrans" cxnId="{B7255D1E-B40F-4FC4-A320-8DA415243B3D}">
      <dgm:prSet/>
      <dgm:spPr/>
      <dgm:t>
        <a:bodyPr/>
        <a:lstStyle/>
        <a:p>
          <a:endParaRPr lang="en-US"/>
        </a:p>
      </dgm:t>
    </dgm:pt>
    <dgm:pt modelId="{75E39354-CD27-4B56-9B2F-D77CBCE3685B}">
      <dgm:prSet phldrT="[Text]" custT="1"/>
      <dgm:spPr/>
      <dgm:t>
        <a:bodyPr/>
        <a:lstStyle/>
        <a:p>
          <a:endParaRPr lang="en-US" sz="1800"/>
        </a:p>
      </dgm:t>
    </dgm:pt>
    <dgm:pt modelId="{EE73E949-AB99-4D29-A779-E5D0B55D314D}" type="parTrans" cxnId="{B83DE39B-6AF7-45C0-9BED-5623F6A5FDB3}">
      <dgm:prSet/>
      <dgm:spPr/>
      <dgm:t>
        <a:bodyPr/>
        <a:lstStyle/>
        <a:p>
          <a:endParaRPr lang="en-US"/>
        </a:p>
      </dgm:t>
    </dgm:pt>
    <dgm:pt modelId="{35E20D30-1E5B-4CE6-A1C9-D532C8165336}" type="sibTrans" cxnId="{B83DE39B-6AF7-45C0-9BED-5623F6A5FDB3}">
      <dgm:prSet/>
      <dgm:spPr/>
      <dgm:t>
        <a:bodyPr/>
        <a:lstStyle/>
        <a:p>
          <a:endParaRPr lang="en-US"/>
        </a:p>
      </dgm:t>
    </dgm:pt>
    <dgm:pt modelId="{B0E79039-AE66-4040-9F62-FF46F791686B}">
      <dgm:prSet phldrT="[Text]" custT="1"/>
      <dgm:spPr/>
      <dgm:t>
        <a:bodyPr/>
        <a:lstStyle/>
        <a:p>
          <a:pPr>
            <a:buFont typeface="Courier New" panose="02070309020205020404" pitchFamily="49" charset="0"/>
            <a:buChar char="o"/>
          </a:pPr>
          <a:r>
            <a:rPr lang="en-US" sz="1800"/>
            <a:t>Selecting service providers</a:t>
          </a:r>
        </a:p>
      </dgm:t>
    </dgm:pt>
    <dgm:pt modelId="{070E005A-C224-4E5A-AEF9-2FDE492DD98A}" type="parTrans" cxnId="{8FD65689-E2D1-4E9C-A07E-6BBA0F6153E0}">
      <dgm:prSet/>
      <dgm:spPr/>
      <dgm:t>
        <a:bodyPr/>
        <a:lstStyle/>
        <a:p>
          <a:endParaRPr lang="en-US"/>
        </a:p>
      </dgm:t>
    </dgm:pt>
    <dgm:pt modelId="{7DDBC7A1-D388-47F9-9685-32C0E761E614}" type="sibTrans" cxnId="{8FD65689-E2D1-4E9C-A07E-6BBA0F6153E0}">
      <dgm:prSet/>
      <dgm:spPr/>
      <dgm:t>
        <a:bodyPr/>
        <a:lstStyle/>
        <a:p>
          <a:endParaRPr lang="en-US"/>
        </a:p>
      </dgm:t>
    </dgm:pt>
    <dgm:pt modelId="{AA20FF12-EEA5-4CC0-841D-0975E09B5573}">
      <dgm:prSet phldrT="[Text]" custT="1"/>
      <dgm:spPr/>
      <dgm:t>
        <a:bodyPr/>
        <a:lstStyle/>
        <a:p>
          <a:pPr>
            <a:buFont typeface="Courier New" panose="02070309020205020404" pitchFamily="49" charset="0"/>
            <a:buChar char="o"/>
          </a:pPr>
          <a:r>
            <a:rPr lang="en-US" sz="1800"/>
            <a:t>Plan compliance</a:t>
          </a:r>
        </a:p>
      </dgm:t>
    </dgm:pt>
    <dgm:pt modelId="{D3C0B48C-44E7-42E3-B63E-A172C03659DA}" type="parTrans" cxnId="{94FBE270-373B-46BC-9754-C3AD8AF1A2D1}">
      <dgm:prSet/>
      <dgm:spPr/>
      <dgm:t>
        <a:bodyPr/>
        <a:lstStyle/>
        <a:p>
          <a:endParaRPr lang="en-US"/>
        </a:p>
      </dgm:t>
    </dgm:pt>
    <dgm:pt modelId="{4C2EF553-7462-4AEE-A01E-04728A075EED}" type="sibTrans" cxnId="{94FBE270-373B-46BC-9754-C3AD8AF1A2D1}">
      <dgm:prSet/>
      <dgm:spPr/>
      <dgm:t>
        <a:bodyPr/>
        <a:lstStyle/>
        <a:p>
          <a:endParaRPr lang="en-US"/>
        </a:p>
      </dgm:t>
    </dgm:pt>
    <dgm:pt modelId="{D1683EDE-2031-4939-8983-A02A9AB1117D}">
      <dgm:prSet phldrT="[Text]" custT="1"/>
      <dgm:spPr/>
      <dgm:t>
        <a:bodyPr/>
        <a:lstStyle/>
        <a:p>
          <a:pPr>
            <a:buFont typeface="Courier New" panose="02070309020205020404" pitchFamily="49" charset="0"/>
            <a:buChar char="o"/>
          </a:pPr>
          <a:r>
            <a:rPr lang="en-US" sz="1800"/>
            <a:t>Monitoring service providers</a:t>
          </a:r>
        </a:p>
      </dgm:t>
    </dgm:pt>
    <dgm:pt modelId="{1D6F9F99-BA16-45F6-9F53-171E4FC1D1AD}" type="parTrans" cxnId="{3E49D5E1-F55A-44D4-BFF2-913FBD661280}">
      <dgm:prSet/>
      <dgm:spPr/>
      <dgm:t>
        <a:bodyPr/>
        <a:lstStyle/>
        <a:p>
          <a:endParaRPr lang="en-US"/>
        </a:p>
      </dgm:t>
    </dgm:pt>
    <dgm:pt modelId="{DD01375D-8CB8-42E4-AB66-949B4EB15DE8}" type="sibTrans" cxnId="{3E49D5E1-F55A-44D4-BFF2-913FBD661280}">
      <dgm:prSet/>
      <dgm:spPr/>
      <dgm:t>
        <a:bodyPr/>
        <a:lstStyle/>
        <a:p>
          <a:endParaRPr lang="en-US"/>
        </a:p>
      </dgm:t>
    </dgm:pt>
    <dgm:pt modelId="{0BFD74B8-5C1A-4ACF-A9D0-67A97B2B6B6A}">
      <dgm:prSet phldrT="[Text]" custT="1"/>
      <dgm:spPr/>
      <dgm:t>
        <a:bodyPr/>
        <a:lstStyle/>
        <a:p>
          <a:pPr>
            <a:buFont typeface="Courier New" panose="02070309020205020404" pitchFamily="49" charset="0"/>
            <a:buChar char="o"/>
          </a:pPr>
          <a:r>
            <a:rPr lang="en-US" sz="1800"/>
            <a:t>Interpreting plan provisions</a:t>
          </a:r>
        </a:p>
      </dgm:t>
    </dgm:pt>
    <dgm:pt modelId="{737CF550-70D1-40B6-9E11-1C3491262324}" type="parTrans" cxnId="{04DF6309-2EC7-4B84-8FC4-9AAD349EB9C0}">
      <dgm:prSet/>
      <dgm:spPr/>
      <dgm:t>
        <a:bodyPr/>
        <a:lstStyle/>
        <a:p>
          <a:endParaRPr lang="en-US"/>
        </a:p>
      </dgm:t>
    </dgm:pt>
    <dgm:pt modelId="{28C84619-F136-4EF5-A66D-616AF0051520}" type="sibTrans" cxnId="{04DF6309-2EC7-4B84-8FC4-9AAD349EB9C0}">
      <dgm:prSet/>
      <dgm:spPr/>
      <dgm:t>
        <a:bodyPr/>
        <a:lstStyle/>
        <a:p>
          <a:endParaRPr lang="en-US"/>
        </a:p>
      </dgm:t>
    </dgm:pt>
    <dgm:pt modelId="{75D9577E-FDF9-46C3-9D13-A22E5C2C3434}" type="pres">
      <dgm:prSet presAssocID="{03B74F3B-C1B6-4C2C-912E-281DE180FF15}" presName="Name0" presStyleCnt="0">
        <dgm:presLayoutVars>
          <dgm:dir/>
          <dgm:animLvl val="lvl"/>
          <dgm:resizeHandles val="exact"/>
        </dgm:presLayoutVars>
      </dgm:prSet>
      <dgm:spPr/>
    </dgm:pt>
    <dgm:pt modelId="{8897870D-E80F-4D69-9C0C-A5454D6486A3}" type="pres">
      <dgm:prSet presAssocID="{A1306A11-5972-42AC-BD14-E39A5DB1F17F}" presName="composite" presStyleCnt="0"/>
      <dgm:spPr/>
    </dgm:pt>
    <dgm:pt modelId="{16BE67FB-0230-4074-AE40-FCE3ACBFCA69}" type="pres">
      <dgm:prSet presAssocID="{A1306A11-5972-42AC-BD14-E39A5DB1F17F}" presName="parTx" presStyleLbl="alignNode1" presStyleIdx="0" presStyleCnt="3">
        <dgm:presLayoutVars>
          <dgm:chMax val="0"/>
          <dgm:chPref val="0"/>
          <dgm:bulletEnabled val="1"/>
        </dgm:presLayoutVars>
      </dgm:prSet>
      <dgm:spPr/>
    </dgm:pt>
    <dgm:pt modelId="{35DB6F0B-8237-4424-963D-38EA062567AF}" type="pres">
      <dgm:prSet presAssocID="{A1306A11-5972-42AC-BD14-E39A5DB1F17F}" presName="desTx" presStyleLbl="alignAccFollowNode1" presStyleIdx="0" presStyleCnt="3">
        <dgm:presLayoutVars>
          <dgm:bulletEnabled val="1"/>
        </dgm:presLayoutVars>
      </dgm:prSet>
      <dgm:spPr/>
    </dgm:pt>
    <dgm:pt modelId="{7CD05DA0-5708-4784-8EB7-2DD691B4119D}" type="pres">
      <dgm:prSet presAssocID="{DCB391CD-8336-42B5-A343-4795E0828EFD}" presName="space" presStyleCnt="0"/>
      <dgm:spPr/>
    </dgm:pt>
    <dgm:pt modelId="{2487FBFC-45C9-4FAF-B957-3A55DE5EF045}" type="pres">
      <dgm:prSet presAssocID="{B94CC8AE-3550-4243-A87E-49DC0798E1A1}" presName="composite" presStyleCnt="0"/>
      <dgm:spPr/>
    </dgm:pt>
    <dgm:pt modelId="{9E20AA2F-9E72-4CB7-853E-CA9333A10C12}" type="pres">
      <dgm:prSet presAssocID="{B94CC8AE-3550-4243-A87E-49DC0798E1A1}" presName="parTx" presStyleLbl="alignNode1" presStyleIdx="1" presStyleCnt="3">
        <dgm:presLayoutVars>
          <dgm:chMax val="0"/>
          <dgm:chPref val="0"/>
          <dgm:bulletEnabled val="1"/>
        </dgm:presLayoutVars>
      </dgm:prSet>
      <dgm:spPr/>
    </dgm:pt>
    <dgm:pt modelId="{78379FAB-1E5B-4B8F-89FF-12F513F21CB0}" type="pres">
      <dgm:prSet presAssocID="{B94CC8AE-3550-4243-A87E-49DC0798E1A1}" presName="desTx" presStyleLbl="alignAccFollowNode1" presStyleIdx="1" presStyleCnt="3">
        <dgm:presLayoutVars>
          <dgm:bulletEnabled val="1"/>
        </dgm:presLayoutVars>
      </dgm:prSet>
      <dgm:spPr/>
    </dgm:pt>
    <dgm:pt modelId="{8F8F54B2-0C6E-425A-9059-7C42278B58F1}" type="pres">
      <dgm:prSet presAssocID="{4020FDA9-E693-4568-B5F4-01112811499F}" presName="space" presStyleCnt="0"/>
      <dgm:spPr/>
    </dgm:pt>
    <dgm:pt modelId="{98F5D3D2-9D7B-434C-8363-D5CAEC044B7E}" type="pres">
      <dgm:prSet presAssocID="{7B472010-B11A-434B-98C7-08B13214F90E}" presName="composite" presStyleCnt="0"/>
      <dgm:spPr/>
    </dgm:pt>
    <dgm:pt modelId="{452F4075-9105-424A-A107-F684C9EB8D97}" type="pres">
      <dgm:prSet presAssocID="{7B472010-B11A-434B-98C7-08B13214F90E}" presName="parTx" presStyleLbl="alignNode1" presStyleIdx="2" presStyleCnt="3">
        <dgm:presLayoutVars>
          <dgm:chMax val="0"/>
          <dgm:chPref val="0"/>
          <dgm:bulletEnabled val="1"/>
        </dgm:presLayoutVars>
      </dgm:prSet>
      <dgm:spPr/>
    </dgm:pt>
    <dgm:pt modelId="{E3B5EA18-A03D-4BBD-84A4-221A300347B8}" type="pres">
      <dgm:prSet presAssocID="{7B472010-B11A-434B-98C7-08B13214F90E}" presName="desTx" presStyleLbl="alignAccFollowNode1" presStyleIdx="2" presStyleCnt="3">
        <dgm:presLayoutVars>
          <dgm:bulletEnabled val="1"/>
        </dgm:presLayoutVars>
      </dgm:prSet>
      <dgm:spPr/>
    </dgm:pt>
  </dgm:ptLst>
  <dgm:cxnLst>
    <dgm:cxn modelId="{2BF75600-96E5-4419-BDA2-E0729B217334}" srcId="{B94CC8AE-3550-4243-A87E-49DC0798E1A1}" destId="{CED298E5-BBEB-4213-BF09-4C255A2B2572}" srcOrd="3" destOrd="0" parTransId="{A45D555B-CC72-44BF-8CAE-B58470F5B368}" sibTransId="{79B6F144-F401-4996-9D20-BF1E762613CD}"/>
    <dgm:cxn modelId="{9389A006-E40E-472A-B998-C93ABE6045DC}" type="presOf" srcId="{0BFD74B8-5C1A-4ACF-A9D0-67A97B2B6B6A}" destId="{E3B5EA18-A03D-4BBD-84A4-221A300347B8}" srcOrd="0" destOrd="10" presId="urn:microsoft.com/office/officeart/2005/8/layout/hList1"/>
    <dgm:cxn modelId="{04DF6309-2EC7-4B84-8FC4-9AAD349EB9C0}" srcId="{AF7290F2-F398-4FF4-B088-A63D2558B43E}" destId="{0BFD74B8-5C1A-4ACF-A9D0-67A97B2B6B6A}" srcOrd="3" destOrd="0" parTransId="{737CF550-70D1-40B6-9E11-1C3491262324}" sibTransId="{28C84619-F136-4EF5-A66D-616AF0051520}"/>
    <dgm:cxn modelId="{485DDC0D-44D5-48C2-9B71-2CCC1E090D86}" type="presOf" srcId="{A8E33C36-20EA-4823-A0E9-816F18A02F59}" destId="{E3B5EA18-A03D-4BBD-84A4-221A300347B8}" srcOrd="0" destOrd="3" presId="urn:microsoft.com/office/officeart/2005/8/layout/hList1"/>
    <dgm:cxn modelId="{3CC89511-E0C7-40AF-91DA-73079AECC040}" srcId="{03B74F3B-C1B6-4C2C-912E-281DE180FF15}" destId="{B94CC8AE-3550-4243-A87E-49DC0798E1A1}" srcOrd="1" destOrd="0" parTransId="{73A94B82-8E25-4B0E-A0F7-628B39DC15C1}" sibTransId="{4020FDA9-E693-4568-B5F4-01112811499F}"/>
    <dgm:cxn modelId="{B7255D1E-B40F-4FC4-A320-8DA415243B3D}" srcId="{AF7290F2-F398-4FF4-B088-A63D2558B43E}" destId="{ABCE1404-627C-49CB-B870-013A606D0CB2}" srcOrd="0" destOrd="0" parTransId="{2F79CC6D-E111-44BA-953C-DDFE2410A993}" sibTransId="{C468BC11-55B8-424C-8B00-7A645727C82E}"/>
    <dgm:cxn modelId="{B039AB25-F30A-4D3A-AA50-020CC920CD2F}" type="presOf" srcId="{96004A7F-B023-4695-B612-771D4B2D202B}" destId="{E3B5EA18-A03D-4BBD-84A4-221A300347B8}" srcOrd="0" destOrd="2" presId="urn:microsoft.com/office/officeart/2005/8/layout/hList1"/>
    <dgm:cxn modelId="{B9C08B30-2371-4D68-AF8C-C08D95B0953F}" srcId="{67F5A00A-0C10-4B96-9C62-DF6CB49CD3AE}" destId="{A8E33C36-20EA-4823-A0E9-816F18A02F59}" srcOrd="2" destOrd="0" parTransId="{09C1EF75-7724-457B-9077-E647CBFB1BF0}" sibTransId="{46D5C86F-156D-488A-89EE-137B61D21D2C}"/>
    <dgm:cxn modelId="{A9BF2936-7A4A-423A-AFB2-271EF383B6B8}" type="presOf" srcId="{A28340D7-C193-4974-A17F-5841DE77821D}" destId="{78379FAB-1E5B-4B8F-89FF-12F513F21CB0}" srcOrd="0" destOrd="0" presId="urn:microsoft.com/office/officeart/2005/8/layout/hList1"/>
    <dgm:cxn modelId="{1416093A-EC35-4088-98D2-BFEA9EF3B7C3}" srcId="{B94CC8AE-3550-4243-A87E-49DC0798E1A1}" destId="{49A95EAA-88C1-4C98-B8F8-F7758AE4FB93}" srcOrd="1" destOrd="0" parTransId="{BBB8F16C-DD57-4A5D-BCB3-B3C3AB9E4227}" sibTransId="{5B23D22A-BDFF-4036-BBD8-725EE846CD12}"/>
    <dgm:cxn modelId="{E6B4133A-415D-4BE7-B464-C57312635B7E}" srcId="{67F5A00A-0C10-4B96-9C62-DF6CB49CD3AE}" destId="{730DB16D-A946-4C5A-9ABB-0CB38BBF0496}" srcOrd="0" destOrd="0" parTransId="{ACBBB219-F9C1-47AF-B8C3-D1D56176E2E9}" sibTransId="{29EBFB74-5205-4591-81EA-7E445874BDA6}"/>
    <dgm:cxn modelId="{F99A943E-6AE5-4155-89FD-9543A947E2A3}" srcId="{7B472010-B11A-434B-98C7-08B13214F90E}" destId="{67F5A00A-0C10-4B96-9C62-DF6CB49CD3AE}" srcOrd="0" destOrd="0" parTransId="{CCAC96EA-30CC-41F3-9BF5-EC7D87A139F3}" sibTransId="{9CD21676-0532-477D-992A-C384A24133FE}"/>
    <dgm:cxn modelId="{59BB7D3F-3687-40A0-8E67-93B6BA45B802}" type="presOf" srcId="{7B472010-B11A-434B-98C7-08B13214F90E}" destId="{452F4075-9105-424A-A107-F684C9EB8D97}" srcOrd="0" destOrd="0" presId="urn:microsoft.com/office/officeart/2005/8/layout/hList1"/>
    <dgm:cxn modelId="{D2997360-D154-4681-8C28-F710F783D8BE}" srcId="{03B74F3B-C1B6-4C2C-912E-281DE180FF15}" destId="{A1306A11-5972-42AC-BD14-E39A5DB1F17F}" srcOrd="0" destOrd="0" parTransId="{AF7BB0E0-8144-465D-A680-10C42288518B}" sibTransId="{DCB391CD-8336-42B5-A343-4795E0828EFD}"/>
    <dgm:cxn modelId="{EBCD8B63-B1F7-456C-82FF-9A2F113485E3}" type="presOf" srcId="{AF7290F2-F398-4FF4-B088-A63D2558B43E}" destId="{E3B5EA18-A03D-4BBD-84A4-221A300347B8}" srcOrd="0" destOrd="6" presId="urn:microsoft.com/office/officeart/2005/8/layout/hList1"/>
    <dgm:cxn modelId="{6A49C443-84F9-4ADA-9DCD-F557C9C7825E}" type="presOf" srcId="{A1306A11-5972-42AC-BD14-E39A5DB1F17F}" destId="{16BE67FB-0230-4074-AE40-FCE3ACBFCA69}" srcOrd="0" destOrd="0" presId="urn:microsoft.com/office/officeart/2005/8/layout/hList1"/>
    <dgm:cxn modelId="{E688A964-781C-433E-ABE3-5E1F7C35C893}" srcId="{7B472010-B11A-434B-98C7-08B13214F90E}" destId="{AF7290F2-F398-4FF4-B088-A63D2558B43E}" srcOrd="1" destOrd="0" parTransId="{03626302-6DB0-45A7-994F-D04A3D53AA7E}" sibTransId="{D9F744F7-6830-440E-AA4E-104B9985142B}"/>
    <dgm:cxn modelId="{8B11074D-96A2-4D39-AD9A-FA67E413321B}" srcId="{03B74F3B-C1B6-4C2C-912E-281DE180FF15}" destId="{7B472010-B11A-434B-98C7-08B13214F90E}" srcOrd="2" destOrd="0" parTransId="{AA2F7A77-F831-4128-BBD2-1EB33260417D}" sibTransId="{7E69E3C6-D8A3-4A83-9A88-287359E1DCF6}"/>
    <dgm:cxn modelId="{8BE6736F-EF22-4180-BDFC-490145121519}" type="presOf" srcId="{D1683EDE-2031-4939-8983-A02A9AB1117D}" destId="{E3B5EA18-A03D-4BBD-84A4-221A300347B8}" srcOrd="0" destOrd="9" presId="urn:microsoft.com/office/officeart/2005/8/layout/hList1"/>
    <dgm:cxn modelId="{C235764F-D113-412F-9A53-A655967023E8}" type="presOf" srcId="{730DB16D-A946-4C5A-9ABB-0CB38BBF0496}" destId="{E3B5EA18-A03D-4BBD-84A4-221A300347B8}" srcOrd="0" destOrd="1" presId="urn:microsoft.com/office/officeart/2005/8/layout/hList1"/>
    <dgm:cxn modelId="{C5C3D84F-736F-4EB0-BA39-62D10EFD4A23}" srcId="{67F5A00A-0C10-4B96-9C62-DF6CB49CD3AE}" destId="{32E45258-2A98-403E-B1D6-D5A4139D4A6A}" srcOrd="3" destOrd="0" parTransId="{47CF26C7-49C4-47BD-A250-E0B383F831D0}" sibTransId="{DD25BC59-5893-4DE6-BEF3-61AEF5FEA746}"/>
    <dgm:cxn modelId="{94FBE270-373B-46BC-9754-C3AD8AF1A2D1}" srcId="{67F5A00A-0C10-4B96-9C62-DF6CB49CD3AE}" destId="{AA20FF12-EEA5-4CC0-841D-0975E09B5573}" srcOrd="4" destOrd="0" parTransId="{D3C0B48C-44E7-42E3-B63E-A172C03659DA}" sibTransId="{4C2EF553-7462-4AEE-A01E-04728A075EED}"/>
    <dgm:cxn modelId="{6D102151-195E-48F3-8973-769F029CC40C}" type="presOf" srcId="{67F5A00A-0C10-4B96-9C62-DF6CB49CD3AE}" destId="{E3B5EA18-A03D-4BBD-84A4-221A300347B8}" srcOrd="0" destOrd="0" presId="urn:microsoft.com/office/officeart/2005/8/layout/hList1"/>
    <dgm:cxn modelId="{F03D3155-B451-487D-9099-0BD1053E6E1A}" type="presOf" srcId="{C374322D-D01A-4541-871A-6004EE696B21}" destId="{78379FAB-1E5B-4B8F-89FF-12F513F21CB0}" srcOrd="0" destOrd="2" presId="urn:microsoft.com/office/officeart/2005/8/layout/hList1"/>
    <dgm:cxn modelId="{4612AF75-E556-436D-B7F7-F9684A472B16}" srcId="{B94CC8AE-3550-4243-A87E-49DC0798E1A1}" destId="{C374322D-D01A-4541-871A-6004EE696B21}" srcOrd="2" destOrd="0" parTransId="{FEC4EA01-75A7-4E3A-B516-003C65CCE72B}" sibTransId="{58DAA716-88A2-4948-B4A0-7D570A0A0611}"/>
    <dgm:cxn modelId="{6E3D3E59-6DC2-4CA8-9C37-53F214951128}" type="presOf" srcId="{ABCE1404-627C-49CB-B870-013A606D0CB2}" destId="{E3B5EA18-A03D-4BBD-84A4-221A300347B8}" srcOrd="0" destOrd="7" presId="urn:microsoft.com/office/officeart/2005/8/layout/hList1"/>
    <dgm:cxn modelId="{FF22A479-C4CE-46F4-AE35-EE300F313FAE}" type="presOf" srcId="{F08B4004-60DB-45A1-BF6D-89EB20BD8F49}" destId="{35DB6F0B-8237-4424-963D-38EA062567AF}" srcOrd="0" destOrd="1" presId="urn:microsoft.com/office/officeart/2005/8/layout/hList1"/>
    <dgm:cxn modelId="{87C7B679-CFDA-4A77-8B09-1B1BCF695237}" type="presOf" srcId="{32E45258-2A98-403E-B1D6-D5A4139D4A6A}" destId="{E3B5EA18-A03D-4BBD-84A4-221A300347B8}" srcOrd="0" destOrd="4" presId="urn:microsoft.com/office/officeart/2005/8/layout/hList1"/>
    <dgm:cxn modelId="{F3546D7A-0C84-4678-92F3-F5ADA0D90E4C}" type="presOf" srcId="{03B74F3B-C1B6-4C2C-912E-281DE180FF15}" destId="{75D9577E-FDF9-46C3-9D13-A22E5C2C3434}" srcOrd="0" destOrd="0" presId="urn:microsoft.com/office/officeart/2005/8/layout/hList1"/>
    <dgm:cxn modelId="{A65E757F-626D-4CD6-9920-D36F07B88862}" type="presOf" srcId="{CED298E5-BBEB-4213-BF09-4C255A2B2572}" destId="{78379FAB-1E5B-4B8F-89FF-12F513F21CB0}" srcOrd="0" destOrd="3" presId="urn:microsoft.com/office/officeart/2005/8/layout/hList1"/>
    <dgm:cxn modelId="{3C65FE84-910A-4C60-8AE8-8685EC848F08}" type="presOf" srcId="{6018BC12-595D-45BA-A791-DE00C701852A}" destId="{35DB6F0B-8237-4424-963D-38EA062567AF}" srcOrd="0" destOrd="0" presId="urn:microsoft.com/office/officeart/2005/8/layout/hList1"/>
    <dgm:cxn modelId="{8FD65689-E2D1-4E9C-A07E-6BBA0F6153E0}" srcId="{AF7290F2-F398-4FF4-B088-A63D2558B43E}" destId="{B0E79039-AE66-4040-9F62-FF46F791686B}" srcOrd="1" destOrd="0" parTransId="{070E005A-C224-4E5A-AEF9-2FDE492DD98A}" sibTransId="{7DDBC7A1-D388-47F9-9685-32C0E761E614}"/>
    <dgm:cxn modelId="{B83DE39B-6AF7-45C0-9BED-5623F6A5FDB3}" srcId="{7B472010-B11A-434B-98C7-08B13214F90E}" destId="{75E39354-CD27-4B56-9B2F-D77CBCE3685B}" srcOrd="2" destOrd="0" parTransId="{EE73E949-AB99-4D29-A779-E5D0B55D314D}" sibTransId="{35E20D30-1E5B-4CE6-A1C9-D532C8165336}"/>
    <dgm:cxn modelId="{2A5791AC-4F64-4F91-8EF5-929F8115ABFA}" srcId="{B94CC8AE-3550-4243-A87E-49DC0798E1A1}" destId="{A28340D7-C193-4974-A17F-5841DE77821D}" srcOrd="0" destOrd="0" parTransId="{B849FE1A-F21C-4654-81BE-212CCAA56401}" sibTransId="{DFF4B564-9BA3-472F-96D2-26781ECD02B2}"/>
    <dgm:cxn modelId="{FB0727B3-0055-4D72-8172-C3679EB310DE}" srcId="{67F5A00A-0C10-4B96-9C62-DF6CB49CD3AE}" destId="{96004A7F-B023-4695-B612-771D4B2D202B}" srcOrd="1" destOrd="0" parTransId="{F5926B54-DB62-4716-882E-B6E32119F49E}" sibTransId="{6A3DDE5D-4B69-4F1A-991A-FD028E326961}"/>
    <dgm:cxn modelId="{7F19E5B9-305D-4420-B411-49EF355993D7}" type="presOf" srcId="{49A95EAA-88C1-4C98-B8F8-F7758AE4FB93}" destId="{78379FAB-1E5B-4B8F-89FF-12F513F21CB0}" srcOrd="0" destOrd="1" presId="urn:microsoft.com/office/officeart/2005/8/layout/hList1"/>
    <dgm:cxn modelId="{478636CB-C765-4A41-8A62-4594E3944FB3}" srcId="{A1306A11-5972-42AC-BD14-E39A5DB1F17F}" destId="{F08B4004-60DB-45A1-BF6D-89EB20BD8F49}" srcOrd="1" destOrd="0" parTransId="{A1A8CC45-FB4C-40B3-96D6-EF82F57E9F56}" sibTransId="{92CB1927-EBDF-419A-8762-9BC811E74A90}"/>
    <dgm:cxn modelId="{9A207AD3-36B0-4048-A05E-F4CD11F82801}" type="presOf" srcId="{B0E79039-AE66-4040-9F62-FF46F791686B}" destId="{E3B5EA18-A03D-4BBD-84A4-221A300347B8}" srcOrd="0" destOrd="8" presId="urn:microsoft.com/office/officeart/2005/8/layout/hList1"/>
    <dgm:cxn modelId="{D85584D4-EAFC-46A1-8B31-355FB609F735}" srcId="{A1306A11-5972-42AC-BD14-E39A5DB1F17F}" destId="{6018BC12-595D-45BA-A791-DE00C701852A}" srcOrd="0" destOrd="0" parTransId="{2E55AF5A-1AC4-4B4D-9943-B3C358FB9306}" sibTransId="{EB95A487-BEB4-490E-BFBE-C41BA88E695B}"/>
    <dgm:cxn modelId="{3E49D5E1-F55A-44D4-BFF2-913FBD661280}" srcId="{AF7290F2-F398-4FF4-B088-A63D2558B43E}" destId="{D1683EDE-2031-4939-8983-A02A9AB1117D}" srcOrd="2" destOrd="0" parTransId="{1D6F9F99-BA16-45F6-9F53-171E4FC1D1AD}" sibTransId="{DD01375D-8CB8-42E4-AB66-949B4EB15DE8}"/>
    <dgm:cxn modelId="{5A8D3AFA-59B9-4769-866A-FF1ABBD2A8F2}" type="presOf" srcId="{B94CC8AE-3550-4243-A87E-49DC0798E1A1}" destId="{9E20AA2F-9E72-4CB7-853E-CA9333A10C12}" srcOrd="0" destOrd="0" presId="urn:microsoft.com/office/officeart/2005/8/layout/hList1"/>
    <dgm:cxn modelId="{C42BB6FA-4BF1-4D48-98B0-D759BC658EE8}" type="presOf" srcId="{AA20FF12-EEA5-4CC0-841D-0975E09B5573}" destId="{E3B5EA18-A03D-4BBD-84A4-221A300347B8}" srcOrd="0" destOrd="5" presId="urn:microsoft.com/office/officeart/2005/8/layout/hList1"/>
    <dgm:cxn modelId="{BDE922FC-486F-4193-A6C9-399730BEB329}" type="presOf" srcId="{75E39354-CD27-4B56-9B2F-D77CBCE3685B}" destId="{E3B5EA18-A03D-4BBD-84A4-221A300347B8}" srcOrd="0" destOrd="11" presId="urn:microsoft.com/office/officeart/2005/8/layout/hList1"/>
    <dgm:cxn modelId="{56E065D7-AA1B-4B31-B8A8-0A7E86565970}" type="presParOf" srcId="{75D9577E-FDF9-46C3-9D13-A22E5C2C3434}" destId="{8897870D-E80F-4D69-9C0C-A5454D6486A3}" srcOrd="0" destOrd="0" presId="urn:microsoft.com/office/officeart/2005/8/layout/hList1"/>
    <dgm:cxn modelId="{2F5043A6-FADD-45DF-A1E7-B805F4977ACC}" type="presParOf" srcId="{8897870D-E80F-4D69-9C0C-A5454D6486A3}" destId="{16BE67FB-0230-4074-AE40-FCE3ACBFCA69}" srcOrd="0" destOrd="0" presId="urn:microsoft.com/office/officeart/2005/8/layout/hList1"/>
    <dgm:cxn modelId="{77701345-9D8E-40A6-817F-CBCD2A948915}" type="presParOf" srcId="{8897870D-E80F-4D69-9C0C-A5454D6486A3}" destId="{35DB6F0B-8237-4424-963D-38EA062567AF}" srcOrd="1" destOrd="0" presId="urn:microsoft.com/office/officeart/2005/8/layout/hList1"/>
    <dgm:cxn modelId="{DF3237CA-272C-4D3D-9964-BF2D3644766E}" type="presParOf" srcId="{75D9577E-FDF9-46C3-9D13-A22E5C2C3434}" destId="{7CD05DA0-5708-4784-8EB7-2DD691B4119D}" srcOrd="1" destOrd="0" presId="urn:microsoft.com/office/officeart/2005/8/layout/hList1"/>
    <dgm:cxn modelId="{5D1F938C-D7AB-4458-ADB4-C00F16075802}" type="presParOf" srcId="{75D9577E-FDF9-46C3-9D13-A22E5C2C3434}" destId="{2487FBFC-45C9-4FAF-B957-3A55DE5EF045}" srcOrd="2" destOrd="0" presId="urn:microsoft.com/office/officeart/2005/8/layout/hList1"/>
    <dgm:cxn modelId="{D5426272-7FDC-4AEF-BA0F-1C36F95017D5}" type="presParOf" srcId="{2487FBFC-45C9-4FAF-B957-3A55DE5EF045}" destId="{9E20AA2F-9E72-4CB7-853E-CA9333A10C12}" srcOrd="0" destOrd="0" presId="urn:microsoft.com/office/officeart/2005/8/layout/hList1"/>
    <dgm:cxn modelId="{D365F01E-A263-4C9B-A91C-7207E9104C6E}" type="presParOf" srcId="{2487FBFC-45C9-4FAF-B957-3A55DE5EF045}" destId="{78379FAB-1E5B-4B8F-89FF-12F513F21CB0}" srcOrd="1" destOrd="0" presId="urn:microsoft.com/office/officeart/2005/8/layout/hList1"/>
    <dgm:cxn modelId="{A401DAD0-01BE-4E25-A3F0-4EE3966B87C4}" type="presParOf" srcId="{75D9577E-FDF9-46C3-9D13-A22E5C2C3434}" destId="{8F8F54B2-0C6E-425A-9059-7C42278B58F1}" srcOrd="3" destOrd="0" presId="urn:microsoft.com/office/officeart/2005/8/layout/hList1"/>
    <dgm:cxn modelId="{A614747D-BACD-40A5-AC21-6574A1A547BA}" type="presParOf" srcId="{75D9577E-FDF9-46C3-9D13-A22E5C2C3434}" destId="{98F5D3D2-9D7B-434C-8363-D5CAEC044B7E}" srcOrd="4" destOrd="0" presId="urn:microsoft.com/office/officeart/2005/8/layout/hList1"/>
    <dgm:cxn modelId="{91EC2ACE-A1DF-47B3-BA0B-AEF59E109582}" type="presParOf" srcId="{98F5D3D2-9D7B-434C-8363-D5CAEC044B7E}" destId="{452F4075-9105-424A-A107-F684C9EB8D97}" srcOrd="0" destOrd="0" presId="urn:microsoft.com/office/officeart/2005/8/layout/hList1"/>
    <dgm:cxn modelId="{57BA2A52-CEEB-4F4A-9CE5-16CA726A0752}" type="presParOf" srcId="{98F5D3D2-9D7B-434C-8363-D5CAEC044B7E}" destId="{E3B5EA18-A03D-4BBD-84A4-221A300347B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2E4171-73A4-4C99-ACDB-04F227035270}"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3C44B65-F9B6-4BD2-AA91-56FD88B2492A}">
      <dgm:prSet/>
      <dgm:spPr/>
      <dgm:t>
        <a:bodyPr/>
        <a:lstStyle/>
        <a:p>
          <a:r>
            <a:rPr lang="en-US"/>
            <a:t>Reporting &amp; Disclosure</a:t>
          </a:r>
        </a:p>
      </dgm:t>
    </dgm:pt>
    <dgm:pt modelId="{0C828625-B959-4C22-A2E0-A884BB505423}" type="parTrans" cxnId="{118B3D44-2681-4D43-A7EB-2B6D5A772175}">
      <dgm:prSet/>
      <dgm:spPr/>
      <dgm:t>
        <a:bodyPr/>
        <a:lstStyle/>
        <a:p>
          <a:endParaRPr lang="en-US"/>
        </a:p>
      </dgm:t>
    </dgm:pt>
    <dgm:pt modelId="{0710AD62-4C67-4582-81B3-D3B6B771D962}" type="sibTrans" cxnId="{118B3D44-2681-4D43-A7EB-2B6D5A772175}">
      <dgm:prSet/>
      <dgm:spPr/>
      <dgm:t>
        <a:bodyPr/>
        <a:lstStyle/>
        <a:p>
          <a:endParaRPr lang="en-US"/>
        </a:p>
      </dgm:t>
    </dgm:pt>
    <dgm:pt modelId="{1F8CE197-E8EC-4011-8E09-125BDE2DDE74}">
      <dgm:prSet/>
      <dgm:spPr/>
      <dgm:t>
        <a:bodyPr/>
        <a:lstStyle/>
        <a:p>
          <a:r>
            <a:rPr lang="en-US"/>
            <a:t>Fiduciary Breach</a:t>
          </a:r>
        </a:p>
      </dgm:t>
    </dgm:pt>
    <dgm:pt modelId="{11DF82FA-854A-4C80-A636-3DED2DD7F8C6}" type="parTrans" cxnId="{2CC31266-4196-47EB-BB8A-4A05B762A8B5}">
      <dgm:prSet/>
      <dgm:spPr/>
      <dgm:t>
        <a:bodyPr/>
        <a:lstStyle/>
        <a:p>
          <a:endParaRPr lang="en-US"/>
        </a:p>
      </dgm:t>
    </dgm:pt>
    <dgm:pt modelId="{DCB58694-B758-44C7-90DF-8E1561C71F3D}" type="sibTrans" cxnId="{2CC31266-4196-47EB-BB8A-4A05B762A8B5}">
      <dgm:prSet/>
      <dgm:spPr/>
      <dgm:t>
        <a:bodyPr/>
        <a:lstStyle/>
        <a:p>
          <a:endParaRPr lang="en-US"/>
        </a:p>
      </dgm:t>
    </dgm:pt>
    <dgm:pt modelId="{F9E97FD4-55B3-4E88-B7D5-A38A7D770F85}" type="pres">
      <dgm:prSet presAssocID="{562E4171-73A4-4C99-ACDB-04F227035270}" presName="hierChild1" presStyleCnt="0">
        <dgm:presLayoutVars>
          <dgm:chPref val="1"/>
          <dgm:dir/>
          <dgm:animOne val="branch"/>
          <dgm:animLvl val="lvl"/>
          <dgm:resizeHandles/>
        </dgm:presLayoutVars>
      </dgm:prSet>
      <dgm:spPr/>
    </dgm:pt>
    <dgm:pt modelId="{D83E9DA2-3E26-4F49-B0D2-FABAC854A54B}" type="pres">
      <dgm:prSet presAssocID="{13C44B65-F9B6-4BD2-AA91-56FD88B2492A}" presName="hierRoot1" presStyleCnt="0"/>
      <dgm:spPr/>
    </dgm:pt>
    <dgm:pt modelId="{123D09E1-5EBD-4A26-902B-CE815DA0534A}" type="pres">
      <dgm:prSet presAssocID="{13C44B65-F9B6-4BD2-AA91-56FD88B2492A}" presName="composite" presStyleCnt="0"/>
      <dgm:spPr/>
    </dgm:pt>
    <dgm:pt modelId="{031CD672-D628-41F9-A868-F650E2CDAA85}" type="pres">
      <dgm:prSet presAssocID="{13C44B65-F9B6-4BD2-AA91-56FD88B2492A}" presName="background" presStyleLbl="node0" presStyleIdx="0" presStyleCnt="2"/>
      <dgm:spPr>
        <a:solidFill>
          <a:srgbClr val="005A85"/>
        </a:solidFill>
      </dgm:spPr>
    </dgm:pt>
    <dgm:pt modelId="{FB46575E-70A9-4639-8098-1586D919A28A}" type="pres">
      <dgm:prSet presAssocID="{13C44B65-F9B6-4BD2-AA91-56FD88B2492A}" presName="text" presStyleLbl="fgAcc0" presStyleIdx="0" presStyleCnt="2" custLinFactNeighborX="263" custLinFactNeighborY="414">
        <dgm:presLayoutVars>
          <dgm:chPref val="3"/>
        </dgm:presLayoutVars>
      </dgm:prSet>
      <dgm:spPr/>
    </dgm:pt>
    <dgm:pt modelId="{5F1F99CA-5AB8-45C2-8410-D9C4B7290D21}" type="pres">
      <dgm:prSet presAssocID="{13C44B65-F9B6-4BD2-AA91-56FD88B2492A}" presName="hierChild2" presStyleCnt="0"/>
      <dgm:spPr/>
    </dgm:pt>
    <dgm:pt modelId="{D7A549AB-58DA-4EA0-8658-5414679B0D39}" type="pres">
      <dgm:prSet presAssocID="{1F8CE197-E8EC-4011-8E09-125BDE2DDE74}" presName="hierRoot1" presStyleCnt="0"/>
      <dgm:spPr/>
    </dgm:pt>
    <dgm:pt modelId="{DC9B8BCD-9EC4-451F-9D1C-5987AD12FAA0}" type="pres">
      <dgm:prSet presAssocID="{1F8CE197-E8EC-4011-8E09-125BDE2DDE74}" presName="composite" presStyleCnt="0"/>
      <dgm:spPr/>
    </dgm:pt>
    <dgm:pt modelId="{25647618-84A0-461A-9405-53CBD2719126}" type="pres">
      <dgm:prSet presAssocID="{1F8CE197-E8EC-4011-8E09-125BDE2DDE74}" presName="background" presStyleLbl="node0" presStyleIdx="1" presStyleCnt="2"/>
      <dgm:spPr>
        <a:solidFill>
          <a:srgbClr val="005A85"/>
        </a:solidFill>
      </dgm:spPr>
    </dgm:pt>
    <dgm:pt modelId="{4CE99894-0FEC-4661-A143-0E1B1875F21D}" type="pres">
      <dgm:prSet presAssocID="{1F8CE197-E8EC-4011-8E09-125BDE2DDE74}" presName="text" presStyleLbl="fgAcc0" presStyleIdx="1" presStyleCnt="2">
        <dgm:presLayoutVars>
          <dgm:chPref val="3"/>
        </dgm:presLayoutVars>
      </dgm:prSet>
      <dgm:spPr/>
    </dgm:pt>
    <dgm:pt modelId="{81FC9A96-9F8E-41CC-93C0-1B3954D73913}" type="pres">
      <dgm:prSet presAssocID="{1F8CE197-E8EC-4011-8E09-125BDE2DDE74}" presName="hierChild2" presStyleCnt="0"/>
      <dgm:spPr/>
    </dgm:pt>
  </dgm:ptLst>
  <dgm:cxnLst>
    <dgm:cxn modelId="{CF11161B-1DF5-4AB7-B31C-8F2B10110C32}" type="presOf" srcId="{562E4171-73A4-4C99-ACDB-04F227035270}" destId="{F9E97FD4-55B3-4E88-B7D5-A38A7D770F85}" srcOrd="0" destOrd="0" presId="urn:microsoft.com/office/officeart/2005/8/layout/hierarchy1"/>
    <dgm:cxn modelId="{118B3D44-2681-4D43-A7EB-2B6D5A772175}" srcId="{562E4171-73A4-4C99-ACDB-04F227035270}" destId="{13C44B65-F9B6-4BD2-AA91-56FD88B2492A}" srcOrd="0" destOrd="0" parTransId="{0C828625-B959-4C22-A2E0-A884BB505423}" sibTransId="{0710AD62-4C67-4582-81B3-D3B6B771D962}"/>
    <dgm:cxn modelId="{2CC31266-4196-47EB-BB8A-4A05B762A8B5}" srcId="{562E4171-73A4-4C99-ACDB-04F227035270}" destId="{1F8CE197-E8EC-4011-8E09-125BDE2DDE74}" srcOrd="1" destOrd="0" parTransId="{11DF82FA-854A-4C80-A636-3DED2DD7F8C6}" sibTransId="{DCB58694-B758-44C7-90DF-8E1561C71F3D}"/>
    <dgm:cxn modelId="{E4D2B86E-CA06-4C9E-9464-045027E8C539}" type="presOf" srcId="{1F8CE197-E8EC-4011-8E09-125BDE2DDE74}" destId="{4CE99894-0FEC-4661-A143-0E1B1875F21D}" srcOrd="0" destOrd="0" presId="urn:microsoft.com/office/officeart/2005/8/layout/hierarchy1"/>
    <dgm:cxn modelId="{D56F75FD-2965-4310-AB42-CEB95486C047}" type="presOf" srcId="{13C44B65-F9B6-4BD2-AA91-56FD88B2492A}" destId="{FB46575E-70A9-4639-8098-1586D919A28A}" srcOrd="0" destOrd="0" presId="urn:microsoft.com/office/officeart/2005/8/layout/hierarchy1"/>
    <dgm:cxn modelId="{5A14574E-4CFC-43BE-9314-63423739FE73}" type="presParOf" srcId="{F9E97FD4-55B3-4E88-B7D5-A38A7D770F85}" destId="{D83E9DA2-3E26-4F49-B0D2-FABAC854A54B}" srcOrd="0" destOrd="0" presId="urn:microsoft.com/office/officeart/2005/8/layout/hierarchy1"/>
    <dgm:cxn modelId="{BB18F0B5-52BD-490A-966E-B275856EBA09}" type="presParOf" srcId="{D83E9DA2-3E26-4F49-B0D2-FABAC854A54B}" destId="{123D09E1-5EBD-4A26-902B-CE815DA0534A}" srcOrd="0" destOrd="0" presId="urn:microsoft.com/office/officeart/2005/8/layout/hierarchy1"/>
    <dgm:cxn modelId="{C5BAED66-0AD6-41F3-841F-AF8C456E79CC}" type="presParOf" srcId="{123D09E1-5EBD-4A26-902B-CE815DA0534A}" destId="{031CD672-D628-41F9-A868-F650E2CDAA85}" srcOrd="0" destOrd="0" presId="urn:microsoft.com/office/officeart/2005/8/layout/hierarchy1"/>
    <dgm:cxn modelId="{E6ECFC3D-93B3-49A5-9047-1AB41D6BFDA8}" type="presParOf" srcId="{123D09E1-5EBD-4A26-902B-CE815DA0534A}" destId="{FB46575E-70A9-4639-8098-1586D919A28A}" srcOrd="1" destOrd="0" presId="urn:microsoft.com/office/officeart/2005/8/layout/hierarchy1"/>
    <dgm:cxn modelId="{B30B8221-3E3A-4D67-9225-EA2C280ED790}" type="presParOf" srcId="{D83E9DA2-3E26-4F49-B0D2-FABAC854A54B}" destId="{5F1F99CA-5AB8-45C2-8410-D9C4B7290D21}" srcOrd="1" destOrd="0" presId="urn:microsoft.com/office/officeart/2005/8/layout/hierarchy1"/>
    <dgm:cxn modelId="{4A915742-B19F-4677-9A10-277794F4F95F}" type="presParOf" srcId="{F9E97FD4-55B3-4E88-B7D5-A38A7D770F85}" destId="{D7A549AB-58DA-4EA0-8658-5414679B0D39}" srcOrd="1" destOrd="0" presId="urn:microsoft.com/office/officeart/2005/8/layout/hierarchy1"/>
    <dgm:cxn modelId="{B41A0E28-6098-4B4E-81F8-C06A2FD3256E}" type="presParOf" srcId="{D7A549AB-58DA-4EA0-8658-5414679B0D39}" destId="{DC9B8BCD-9EC4-451F-9D1C-5987AD12FAA0}" srcOrd="0" destOrd="0" presId="urn:microsoft.com/office/officeart/2005/8/layout/hierarchy1"/>
    <dgm:cxn modelId="{F7886BE9-871F-4A87-8993-D33CF4D806B9}" type="presParOf" srcId="{DC9B8BCD-9EC4-451F-9D1C-5987AD12FAA0}" destId="{25647618-84A0-461A-9405-53CBD2719126}" srcOrd="0" destOrd="0" presId="urn:microsoft.com/office/officeart/2005/8/layout/hierarchy1"/>
    <dgm:cxn modelId="{CCCE0A85-21B0-4F9A-8DD6-5314860F4877}" type="presParOf" srcId="{DC9B8BCD-9EC4-451F-9D1C-5987AD12FAA0}" destId="{4CE99894-0FEC-4661-A143-0E1B1875F21D}" srcOrd="1" destOrd="0" presId="urn:microsoft.com/office/officeart/2005/8/layout/hierarchy1"/>
    <dgm:cxn modelId="{E08F6A89-70F7-46B4-8E21-B604228A3283}" type="presParOf" srcId="{D7A549AB-58DA-4EA0-8658-5414679B0D39}" destId="{81FC9A96-9F8E-41CC-93C0-1B3954D7391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9FC3C-8963-4E94-B880-6E433DD528B0}">
      <dsp:nvSpPr>
        <dsp:cNvPr id="0" name=""/>
        <dsp:cNvSpPr/>
      </dsp:nvSpPr>
      <dsp:spPr>
        <a:xfrm>
          <a:off x="0" y="30167"/>
          <a:ext cx="11366025" cy="1123200"/>
        </a:xfrm>
        <a:prstGeom prst="roundRect">
          <a:avLst/>
        </a:prstGeom>
        <a:solidFill>
          <a:srgbClr val="0847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Georgia Pro" panose="02040502050405020303" pitchFamily="18" charset="0"/>
              <a:ea typeface="Open Sans ExtraBold" panose="020F0502020204030204" pitchFamily="34" charset="0"/>
              <a:cs typeface="Open Sans ExtraBold" panose="020F0502020204030204" pitchFamily="34" charset="0"/>
            </a:rPr>
            <a:t>What’s Happening: What topics you need to focus on and why?</a:t>
          </a:r>
          <a:endParaRPr lang="en-US" sz="2800" kern="1200">
            <a:latin typeface="Georgia Pro" panose="02040502050405020303" pitchFamily="18" charset="0"/>
            <a:ea typeface="Open Sans ExtraBold" panose="020F0502020204030204" pitchFamily="34" charset="0"/>
            <a:cs typeface="Open Sans ExtraBold" panose="020F0502020204030204" pitchFamily="34" charset="0"/>
          </a:endParaRPr>
        </a:p>
      </dsp:txBody>
      <dsp:txXfrm>
        <a:off x="54830" y="84997"/>
        <a:ext cx="11256365" cy="1013540"/>
      </dsp:txXfrm>
    </dsp:sp>
    <dsp:sp modelId="{0BAFF523-11DF-40E7-B789-1FD3C666924D}">
      <dsp:nvSpPr>
        <dsp:cNvPr id="0" name=""/>
        <dsp:cNvSpPr/>
      </dsp:nvSpPr>
      <dsp:spPr>
        <a:xfrm>
          <a:off x="0" y="1326167"/>
          <a:ext cx="11366025" cy="1123200"/>
        </a:xfrm>
        <a:prstGeom prst="roundRect">
          <a:avLst/>
        </a:prstGeom>
        <a:solidFill>
          <a:srgbClr val="5B9BD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Georgia Pro" panose="02040502050405020303" pitchFamily="18" charset="0"/>
              <a:ea typeface="Open Sans ExtraBold" panose="020F0502020204030204" pitchFamily="34" charset="0"/>
              <a:cs typeface="Open Sans ExtraBold" panose="020F0502020204030204" pitchFamily="34" charset="0"/>
            </a:rPr>
            <a:t>To Educate:  What do you need to know and how will it affect your business?</a:t>
          </a:r>
          <a:endParaRPr lang="en-US" sz="2800" kern="1200">
            <a:latin typeface="Georgia Pro" panose="02040502050405020303" pitchFamily="18" charset="0"/>
            <a:ea typeface="Open Sans ExtraBold" panose="020F0502020204030204" pitchFamily="34" charset="0"/>
            <a:cs typeface="Open Sans ExtraBold" panose="020F0502020204030204" pitchFamily="34" charset="0"/>
          </a:endParaRPr>
        </a:p>
      </dsp:txBody>
      <dsp:txXfrm>
        <a:off x="54830" y="1380997"/>
        <a:ext cx="11256365" cy="1013540"/>
      </dsp:txXfrm>
    </dsp:sp>
    <dsp:sp modelId="{211710CE-1453-4DF5-8BB6-B08ACE3C68C0}">
      <dsp:nvSpPr>
        <dsp:cNvPr id="0" name=""/>
        <dsp:cNvSpPr/>
      </dsp:nvSpPr>
      <dsp:spPr>
        <a:xfrm>
          <a:off x="0" y="2622167"/>
          <a:ext cx="11366025" cy="1123200"/>
        </a:xfrm>
        <a:prstGeom prst="roundRect">
          <a:avLst/>
        </a:prstGeom>
        <a:solidFill>
          <a:srgbClr val="005A8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Georgia Pro" panose="02040502050405020303" pitchFamily="18" charset="0"/>
              <a:ea typeface="Open Sans ExtraBold" panose="020F0502020204030204" pitchFamily="34" charset="0"/>
              <a:cs typeface="Open Sans ExtraBold" panose="020F0502020204030204" pitchFamily="34" charset="0"/>
            </a:rPr>
            <a:t>Actionable Items:  What can I do about it?  What should I do about it?</a:t>
          </a:r>
          <a:endParaRPr lang="en-US" sz="2800" kern="1200">
            <a:latin typeface="Georgia Pro" panose="02040502050405020303" pitchFamily="18" charset="0"/>
            <a:ea typeface="Open Sans ExtraBold" panose="020F0502020204030204" pitchFamily="34" charset="0"/>
            <a:cs typeface="Open Sans ExtraBold" panose="020F0502020204030204" pitchFamily="34" charset="0"/>
          </a:endParaRPr>
        </a:p>
      </dsp:txBody>
      <dsp:txXfrm>
        <a:off x="54830" y="2676997"/>
        <a:ext cx="11256365" cy="1013540"/>
      </dsp:txXfrm>
    </dsp:sp>
    <dsp:sp modelId="{5CD8C5C3-B398-4A51-8612-48AB56F76940}">
      <dsp:nvSpPr>
        <dsp:cNvPr id="0" name=""/>
        <dsp:cNvSpPr/>
      </dsp:nvSpPr>
      <dsp:spPr>
        <a:xfrm>
          <a:off x="0" y="3918167"/>
          <a:ext cx="11366025" cy="1123200"/>
        </a:xfrm>
        <a:prstGeom prst="roundRect">
          <a:avLst/>
        </a:prstGeom>
        <a:solidFill>
          <a:srgbClr val="5B9BD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Georgia Pro" panose="02040502050405020303" pitchFamily="18" charset="0"/>
              <a:ea typeface="Open Sans ExtraBold" panose="020F0502020204030204" pitchFamily="34" charset="0"/>
              <a:cs typeface="Open Sans ExtraBold" panose="020F0502020204030204" pitchFamily="34" charset="0"/>
            </a:rPr>
            <a:t>Is that an oncoming train, or simply the other end of the tunnel?</a:t>
          </a:r>
          <a:endParaRPr lang="en-US" sz="2800" kern="1200">
            <a:latin typeface="Georgia Pro" panose="02040502050405020303" pitchFamily="18" charset="0"/>
            <a:ea typeface="Open Sans ExtraBold" panose="020F0502020204030204" pitchFamily="34" charset="0"/>
            <a:cs typeface="Open Sans ExtraBold" panose="020F0502020204030204" pitchFamily="34" charset="0"/>
          </a:endParaRPr>
        </a:p>
      </dsp:txBody>
      <dsp:txXfrm>
        <a:off x="54830" y="3972997"/>
        <a:ext cx="11256365" cy="10135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F3D4A-1AE3-4E12-909E-175F3CA731B2}">
      <dsp:nvSpPr>
        <dsp:cNvPr id="0" name=""/>
        <dsp:cNvSpPr/>
      </dsp:nvSpPr>
      <dsp:spPr>
        <a:xfrm>
          <a:off x="1564639" y="608"/>
          <a:ext cx="6258560" cy="790787"/>
        </a:xfrm>
        <a:prstGeom prst="rect">
          <a:avLst/>
        </a:prstGeom>
        <a:solidFill>
          <a:srgbClr val="005A85"/>
        </a:solidFill>
        <a:ln w="12700" cap="flat" cmpd="sng" algn="ctr">
          <a:solidFill>
            <a:srgbClr val="005A8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33" tIns="200860" rIns="121433" bIns="200860" numCol="1" spcCol="1270" anchor="ctr" anchorCtr="0">
          <a:noAutofit/>
        </a:bodyPr>
        <a:lstStyle/>
        <a:p>
          <a:pPr marL="0" lvl="0" indent="0" algn="l" defTabSz="800100">
            <a:lnSpc>
              <a:spcPct val="90000"/>
            </a:lnSpc>
            <a:spcBef>
              <a:spcPct val="0"/>
            </a:spcBef>
            <a:spcAft>
              <a:spcPct val="35000"/>
            </a:spcAft>
            <a:buNone/>
          </a:pPr>
          <a:r>
            <a:rPr lang="en-US" sz="1800" kern="1200"/>
            <a:t>Build a comprehensive and integrated approach to total compensation</a:t>
          </a:r>
        </a:p>
      </dsp:txBody>
      <dsp:txXfrm>
        <a:off x="1564639" y="608"/>
        <a:ext cx="6258560" cy="790787"/>
      </dsp:txXfrm>
    </dsp:sp>
    <dsp:sp modelId="{7A430FD5-6E08-4C51-9440-2EA84C2DC073}">
      <dsp:nvSpPr>
        <dsp:cNvPr id="0" name=""/>
        <dsp:cNvSpPr/>
      </dsp:nvSpPr>
      <dsp:spPr>
        <a:xfrm>
          <a:off x="0" y="608"/>
          <a:ext cx="1564640" cy="790787"/>
        </a:xfrm>
        <a:prstGeom prst="rect">
          <a:avLst/>
        </a:prstGeom>
        <a:solidFill>
          <a:schemeClr val="lt1">
            <a:hueOff val="0"/>
            <a:satOff val="0"/>
            <a:lumOff val="0"/>
            <a:alphaOff val="0"/>
          </a:schemeClr>
        </a:solidFill>
        <a:ln w="12700" cap="flat" cmpd="sng" algn="ctr">
          <a:solidFill>
            <a:srgbClr val="005A8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796" tIns="78112" rIns="82796" bIns="78112" numCol="1" spcCol="1270" anchor="ctr" anchorCtr="0">
          <a:noAutofit/>
        </a:bodyPr>
        <a:lstStyle/>
        <a:p>
          <a:pPr marL="0" lvl="0" indent="0" algn="ctr" defTabSz="800100">
            <a:lnSpc>
              <a:spcPct val="90000"/>
            </a:lnSpc>
            <a:spcBef>
              <a:spcPct val="0"/>
            </a:spcBef>
            <a:spcAft>
              <a:spcPct val="35000"/>
            </a:spcAft>
            <a:buNone/>
          </a:pPr>
          <a:r>
            <a:rPr lang="en-US" sz="1800" kern="1200"/>
            <a:t>Build</a:t>
          </a:r>
        </a:p>
      </dsp:txBody>
      <dsp:txXfrm>
        <a:off x="0" y="608"/>
        <a:ext cx="1564640" cy="790787"/>
      </dsp:txXfrm>
    </dsp:sp>
    <dsp:sp modelId="{D2DD1449-29F1-4F16-BA37-ADF1A48524D9}">
      <dsp:nvSpPr>
        <dsp:cNvPr id="0" name=""/>
        <dsp:cNvSpPr/>
      </dsp:nvSpPr>
      <dsp:spPr>
        <a:xfrm>
          <a:off x="1564640" y="838842"/>
          <a:ext cx="6258560" cy="790787"/>
        </a:xfrm>
        <a:prstGeom prst="rect">
          <a:avLst/>
        </a:prstGeom>
        <a:solidFill>
          <a:srgbClr val="5B9BD5"/>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33" tIns="200860" rIns="121433" bIns="200860" numCol="1" spcCol="1270" anchor="ctr" anchorCtr="0">
          <a:noAutofit/>
        </a:bodyPr>
        <a:lstStyle/>
        <a:p>
          <a:pPr marL="0" lvl="0" indent="0" algn="l" defTabSz="800100">
            <a:lnSpc>
              <a:spcPct val="90000"/>
            </a:lnSpc>
            <a:spcBef>
              <a:spcPct val="0"/>
            </a:spcBef>
            <a:spcAft>
              <a:spcPct val="35000"/>
            </a:spcAft>
            <a:buNone/>
          </a:pPr>
          <a:r>
            <a:rPr lang="en-US" sz="1800" kern="1200"/>
            <a:t>Establish internal standards and procedures to limit exposure</a:t>
          </a:r>
        </a:p>
      </dsp:txBody>
      <dsp:txXfrm>
        <a:off x="1564640" y="838842"/>
        <a:ext cx="6258560" cy="790787"/>
      </dsp:txXfrm>
    </dsp:sp>
    <dsp:sp modelId="{74EE0E94-8B0C-4728-890E-8856887FEDD1}">
      <dsp:nvSpPr>
        <dsp:cNvPr id="0" name=""/>
        <dsp:cNvSpPr/>
      </dsp:nvSpPr>
      <dsp:spPr>
        <a:xfrm>
          <a:off x="0" y="838842"/>
          <a:ext cx="1564640" cy="790787"/>
        </a:xfrm>
        <a:prstGeom prst="rect">
          <a:avLst/>
        </a:prstGeom>
        <a:solidFill>
          <a:schemeClr val="lt1">
            <a:hueOff val="0"/>
            <a:satOff val="0"/>
            <a:lumOff val="0"/>
            <a:alphaOff val="0"/>
          </a:schemeClr>
        </a:solid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796" tIns="78112" rIns="82796" bIns="78112" numCol="1" spcCol="1270" anchor="ctr" anchorCtr="0">
          <a:noAutofit/>
        </a:bodyPr>
        <a:lstStyle/>
        <a:p>
          <a:pPr marL="0" lvl="0" indent="0" algn="ctr" defTabSz="800100">
            <a:lnSpc>
              <a:spcPct val="90000"/>
            </a:lnSpc>
            <a:spcBef>
              <a:spcPct val="0"/>
            </a:spcBef>
            <a:spcAft>
              <a:spcPct val="35000"/>
            </a:spcAft>
            <a:buNone/>
          </a:pPr>
          <a:r>
            <a:rPr lang="en-US" sz="1800" kern="1200"/>
            <a:t>Establish</a:t>
          </a:r>
        </a:p>
      </dsp:txBody>
      <dsp:txXfrm>
        <a:off x="0" y="838842"/>
        <a:ext cx="1564640" cy="790787"/>
      </dsp:txXfrm>
    </dsp:sp>
    <dsp:sp modelId="{3D4F46AD-8F09-46A6-81CE-BE2DB8A57CDE}">
      <dsp:nvSpPr>
        <dsp:cNvPr id="0" name=""/>
        <dsp:cNvSpPr/>
      </dsp:nvSpPr>
      <dsp:spPr>
        <a:xfrm>
          <a:off x="1564640" y="1677077"/>
          <a:ext cx="6258560" cy="790787"/>
        </a:xfrm>
        <a:prstGeom prst="rect">
          <a:avLst/>
        </a:prstGeom>
        <a:solidFill>
          <a:srgbClr val="005A85"/>
        </a:solidFill>
        <a:ln w="12700" cap="flat" cmpd="sng" algn="ctr">
          <a:solidFill>
            <a:srgbClr val="005A8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33" tIns="200860" rIns="121433" bIns="200860" numCol="1" spcCol="1270" anchor="ctr" anchorCtr="0">
          <a:noAutofit/>
        </a:bodyPr>
        <a:lstStyle/>
        <a:p>
          <a:pPr marL="0" lvl="0" indent="0" algn="l" defTabSz="800100">
            <a:lnSpc>
              <a:spcPct val="90000"/>
            </a:lnSpc>
            <a:spcBef>
              <a:spcPct val="0"/>
            </a:spcBef>
            <a:spcAft>
              <a:spcPct val="35000"/>
            </a:spcAft>
            <a:buNone/>
          </a:pPr>
          <a:r>
            <a:rPr lang="en-US" sz="1800" kern="1200"/>
            <a:t>Correct problems when things go wrong</a:t>
          </a:r>
        </a:p>
      </dsp:txBody>
      <dsp:txXfrm>
        <a:off x="1564640" y="1677077"/>
        <a:ext cx="6258560" cy="790787"/>
      </dsp:txXfrm>
    </dsp:sp>
    <dsp:sp modelId="{D437DB16-E347-45E5-B295-D117569D8255}">
      <dsp:nvSpPr>
        <dsp:cNvPr id="0" name=""/>
        <dsp:cNvSpPr/>
      </dsp:nvSpPr>
      <dsp:spPr>
        <a:xfrm>
          <a:off x="0" y="1677077"/>
          <a:ext cx="1564640" cy="790787"/>
        </a:xfrm>
        <a:prstGeom prst="rect">
          <a:avLst/>
        </a:prstGeom>
        <a:solidFill>
          <a:schemeClr val="lt1">
            <a:hueOff val="0"/>
            <a:satOff val="0"/>
            <a:lumOff val="0"/>
            <a:alphaOff val="0"/>
          </a:schemeClr>
        </a:solidFill>
        <a:ln w="12700" cap="flat" cmpd="sng" algn="ctr">
          <a:solidFill>
            <a:srgbClr val="005A8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796" tIns="78112" rIns="82796" bIns="78112" numCol="1" spcCol="1270" anchor="ctr" anchorCtr="0">
          <a:noAutofit/>
        </a:bodyPr>
        <a:lstStyle/>
        <a:p>
          <a:pPr marL="0" lvl="0" indent="0" algn="ctr" defTabSz="800100">
            <a:lnSpc>
              <a:spcPct val="90000"/>
            </a:lnSpc>
            <a:spcBef>
              <a:spcPct val="0"/>
            </a:spcBef>
            <a:spcAft>
              <a:spcPct val="35000"/>
            </a:spcAft>
            <a:buNone/>
          </a:pPr>
          <a:r>
            <a:rPr lang="en-US" sz="1800" kern="1200"/>
            <a:t>Correct</a:t>
          </a:r>
        </a:p>
      </dsp:txBody>
      <dsp:txXfrm>
        <a:off x="0" y="1677077"/>
        <a:ext cx="1564640" cy="790787"/>
      </dsp:txXfrm>
    </dsp:sp>
    <dsp:sp modelId="{5593FA42-49F7-4736-8D22-60F8DE07982C}">
      <dsp:nvSpPr>
        <dsp:cNvPr id="0" name=""/>
        <dsp:cNvSpPr/>
      </dsp:nvSpPr>
      <dsp:spPr>
        <a:xfrm>
          <a:off x="1564640" y="2515311"/>
          <a:ext cx="6258560" cy="790787"/>
        </a:xfrm>
        <a:prstGeom prst="rect">
          <a:avLst/>
        </a:prstGeom>
        <a:solidFill>
          <a:schemeClr val="accent5">
            <a:hueOff val="0"/>
            <a:satOff val="0"/>
            <a:lumOff val="0"/>
            <a:alphaOff val="0"/>
          </a:schemeClr>
        </a:solid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33" tIns="200860" rIns="121433" bIns="200860" numCol="1" spcCol="1270" anchor="ctr" anchorCtr="0">
          <a:noAutofit/>
        </a:bodyPr>
        <a:lstStyle/>
        <a:p>
          <a:pPr marL="0" lvl="0" indent="0" algn="l" defTabSz="800100">
            <a:lnSpc>
              <a:spcPct val="90000"/>
            </a:lnSpc>
            <a:spcBef>
              <a:spcPct val="0"/>
            </a:spcBef>
            <a:spcAft>
              <a:spcPct val="35000"/>
            </a:spcAft>
            <a:buNone/>
          </a:pPr>
          <a:r>
            <a:rPr lang="en-US" sz="1800" kern="1200"/>
            <a:t>Review and negotiate service agreements with 3rd parties</a:t>
          </a:r>
        </a:p>
      </dsp:txBody>
      <dsp:txXfrm>
        <a:off x="1564640" y="2515311"/>
        <a:ext cx="6258560" cy="790787"/>
      </dsp:txXfrm>
    </dsp:sp>
    <dsp:sp modelId="{F3186E57-1306-43B3-9D60-50B117ADD00F}">
      <dsp:nvSpPr>
        <dsp:cNvPr id="0" name=""/>
        <dsp:cNvSpPr/>
      </dsp:nvSpPr>
      <dsp:spPr>
        <a:xfrm>
          <a:off x="0" y="2515311"/>
          <a:ext cx="1564640" cy="790787"/>
        </a:xfrm>
        <a:prstGeom prst="rect">
          <a:avLst/>
        </a:prstGeom>
        <a:solidFill>
          <a:schemeClr val="lt1">
            <a:hueOff val="0"/>
            <a:satOff val="0"/>
            <a:lumOff val="0"/>
            <a:alphaOff val="0"/>
          </a:schemeClr>
        </a:solid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796" tIns="78112" rIns="82796" bIns="78112" numCol="1" spcCol="1270" anchor="ctr" anchorCtr="0">
          <a:noAutofit/>
        </a:bodyPr>
        <a:lstStyle/>
        <a:p>
          <a:pPr marL="0" lvl="0" indent="0" algn="ctr" defTabSz="800100">
            <a:lnSpc>
              <a:spcPct val="90000"/>
            </a:lnSpc>
            <a:spcBef>
              <a:spcPct val="0"/>
            </a:spcBef>
            <a:spcAft>
              <a:spcPct val="35000"/>
            </a:spcAft>
            <a:buNone/>
          </a:pPr>
          <a:r>
            <a:rPr lang="en-US" sz="1800" kern="1200"/>
            <a:t>Review</a:t>
          </a:r>
        </a:p>
      </dsp:txBody>
      <dsp:txXfrm>
        <a:off x="0" y="2515311"/>
        <a:ext cx="1564640" cy="790787"/>
      </dsp:txXfrm>
    </dsp:sp>
    <dsp:sp modelId="{0299E709-9D33-446F-AA5C-853CBCC59E87}">
      <dsp:nvSpPr>
        <dsp:cNvPr id="0" name=""/>
        <dsp:cNvSpPr/>
      </dsp:nvSpPr>
      <dsp:spPr>
        <a:xfrm>
          <a:off x="1564640" y="3353546"/>
          <a:ext cx="6258560" cy="790787"/>
        </a:xfrm>
        <a:prstGeom prst="rect">
          <a:avLst/>
        </a:prstGeom>
        <a:solidFill>
          <a:srgbClr val="005A85"/>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33" tIns="200860" rIns="121433" bIns="200860" numCol="1" spcCol="1270" anchor="ctr" anchorCtr="0">
          <a:noAutofit/>
        </a:bodyPr>
        <a:lstStyle/>
        <a:p>
          <a:pPr marL="0" lvl="0" indent="0" algn="l" defTabSz="800100">
            <a:lnSpc>
              <a:spcPct val="90000"/>
            </a:lnSpc>
            <a:spcBef>
              <a:spcPct val="0"/>
            </a:spcBef>
            <a:spcAft>
              <a:spcPct val="35000"/>
            </a:spcAft>
            <a:buNone/>
          </a:pPr>
          <a:r>
            <a:rPr lang="en-US" sz="1800" kern="1200"/>
            <a:t>Consult on administrative and regulatory compliance matters</a:t>
          </a:r>
        </a:p>
      </dsp:txBody>
      <dsp:txXfrm>
        <a:off x="1564640" y="3353546"/>
        <a:ext cx="6258560" cy="790787"/>
      </dsp:txXfrm>
    </dsp:sp>
    <dsp:sp modelId="{77BB97BB-35F9-4EBB-BDDE-AF837B574BFE}">
      <dsp:nvSpPr>
        <dsp:cNvPr id="0" name=""/>
        <dsp:cNvSpPr/>
      </dsp:nvSpPr>
      <dsp:spPr>
        <a:xfrm>
          <a:off x="0" y="3353546"/>
          <a:ext cx="1564640" cy="790787"/>
        </a:xfrm>
        <a:prstGeom prst="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796" tIns="78112" rIns="82796" bIns="78112" numCol="1" spcCol="1270" anchor="ctr" anchorCtr="0">
          <a:noAutofit/>
        </a:bodyPr>
        <a:lstStyle/>
        <a:p>
          <a:pPr marL="0" lvl="0" indent="0" algn="ctr" defTabSz="800100">
            <a:lnSpc>
              <a:spcPct val="90000"/>
            </a:lnSpc>
            <a:spcBef>
              <a:spcPct val="0"/>
            </a:spcBef>
            <a:spcAft>
              <a:spcPct val="35000"/>
            </a:spcAft>
            <a:buNone/>
          </a:pPr>
          <a:r>
            <a:rPr lang="en-US" sz="1800" kern="1200"/>
            <a:t>Consult</a:t>
          </a:r>
        </a:p>
      </dsp:txBody>
      <dsp:txXfrm>
        <a:off x="0" y="3353546"/>
        <a:ext cx="1564640" cy="790787"/>
      </dsp:txXfrm>
    </dsp:sp>
    <dsp:sp modelId="{4F797E63-88F9-4963-896D-27D319FFC3B3}">
      <dsp:nvSpPr>
        <dsp:cNvPr id="0" name=""/>
        <dsp:cNvSpPr/>
      </dsp:nvSpPr>
      <dsp:spPr>
        <a:xfrm>
          <a:off x="1564640" y="4191780"/>
          <a:ext cx="6258560" cy="790787"/>
        </a:xfrm>
        <a:prstGeom prst="rect">
          <a:avLst/>
        </a:prstGeom>
        <a:solidFill>
          <a:srgbClr val="5B9BD5"/>
        </a:solid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33" tIns="200860" rIns="121433" bIns="200860" numCol="1" spcCol="1270" anchor="ctr" anchorCtr="0">
          <a:noAutofit/>
        </a:bodyPr>
        <a:lstStyle/>
        <a:p>
          <a:pPr marL="0" lvl="0" indent="0" algn="l" defTabSz="800100">
            <a:lnSpc>
              <a:spcPct val="90000"/>
            </a:lnSpc>
            <a:spcBef>
              <a:spcPct val="0"/>
            </a:spcBef>
            <a:spcAft>
              <a:spcPct val="35000"/>
            </a:spcAft>
            <a:buNone/>
          </a:pPr>
          <a:r>
            <a:rPr lang="en-US" sz="1800" kern="1200"/>
            <a:t>Conduct a compliance audit</a:t>
          </a:r>
        </a:p>
      </dsp:txBody>
      <dsp:txXfrm>
        <a:off x="1564640" y="4191780"/>
        <a:ext cx="6258560" cy="790787"/>
      </dsp:txXfrm>
    </dsp:sp>
    <dsp:sp modelId="{F3E6B0DC-B7B3-41B0-91E8-DB3790C6F8FE}">
      <dsp:nvSpPr>
        <dsp:cNvPr id="0" name=""/>
        <dsp:cNvSpPr/>
      </dsp:nvSpPr>
      <dsp:spPr>
        <a:xfrm>
          <a:off x="0" y="4191780"/>
          <a:ext cx="1564640" cy="790787"/>
        </a:xfrm>
        <a:prstGeom prst="rect">
          <a:avLst/>
        </a:prstGeom>
        <a:solidFill>
          <a:schemeClr val="lt1">
            <a:hueOff val="0"/>
            <a:satOff val="0"/>
            <a:lumOff val="0"/>
            <a:alphaOff val="0"/>
          </a:schemeClr>
        </a:solid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796" tIns="78112" rIns="82796" bIns="78112" numCol="1" spcCol="1270" anchor="ctr" anchorCtr="0">
          <a:noAutofit/>
        </a:bodyPr>
        <a:lstStyle/>
        <a:p>
          <a:pPr marL="0" lvl="0" indent="0" algn="ctr" defTabSz="800100">
            <a:lnSpc>
              <a:spcPct val="90000"/>
            </a:lnSpc>
            <a:spcBef>
              <a:spcPct val="0"/>
            </a:spcBef>
            <a:spcAft>
              <a:spcPct val="35000"/>
            </a:spcAft>
            <a:buNone/>
          </a:pPr>
          <a:r>
            <a:rPr lang="en-US" sz="1800" kern="1200"/>
            <a:t>Audit</a:t>
          </a:r>
        </a:p>
      </dsp:txBody>
      <dsp:txXfrm>
        <a:off x="0" y="4191780"/>
        <a:ext cx="1564640" cy="790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B9C58-9B5D-4DDC-BDD3-D016109CCA6C}">
      <dsp:nvSpPr>
        <dsp:cNvPr id="0" name=""/>
        <dsp:cNvSpPr/>
      </dsp:nvSpPr>
      <dsp:spPr>
        <a:xfrm>
          <a:off x="0" y="0"/>
          <a:ext cx="6494280" cy="626190"/>
        </a:xfrm>
        <a:prstGeom prst="roundRect">
          <a:avLst>
            <a:gd name="adj" fmla="val 10000"/>
          </a:avLst>
        </a:prstGeom>
        <a:solidFill>
          <a:srgbClr val="01A95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Health and Welfare Plans</a:t>
          </a:r>
        </a:p>
      </dsp:txBody>
      <dsp:txXfrm>
        <a:off x="18340" y="18340"/>
        <a:ext cx="5745309" cy="589510"/>
      </dsp:txXfrm>
    </dsp:sp>
    <dsp:sp modelId="{D9484C51-3DE9-4D8D-B599-5FDDEF4D727D}">
      <dsp:nvSpPr>
        <dsp:cNvPr id="0" name=""/>
        <dsp:cNvSpPr/>
      </dsp:nvSpPr>
      <dsp:spPr>
        <a:xfrm>
          <a:off x="484962" y="713161"/>
          <a:ext cx="6494280" cy="626190"/>
        </a:xfrm>
        <a:prstGeom prst="roundRect">
          <a:avLst>
            <a:gd name="adj" fmla="val 10000"/>
          </a:avLst>
        </a:prstGeom>
        <a:solidFill>
          <a:srgbClr val="4C94B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Qualified Retirement Plans </a:t>
          </a:r>
        </a:p>
      </dsp:txBody>
      <dsp:txXfrm>
        <a:off x="503302" y="731501"/>
        <a:ext cx="5565614" cy="589510"/>
      </dsp:txXfrm>
    </dsp:sp>
    <dsp:sp modelId="{9EBF991C-6E98-4782-9EAA-B7CE127D7EDB}">
      <dsp:nvSpPr>
        <dsp:cNvPr id="0" name=""/>
        <dsp:cNvSpPr/>
      </dsp:nvSpPr>
      <dsp:spPr>
        <a:xfrm>
          <a:off x="969925" y="1426322"/>
          <a:ext cx="6494280" cy="626190"/>
        </a:xfrm>
        <a:prstGeom prst="roundRect">
          <a:avLst>
            <a:gd name="adj" fmla="val 10000"/>
          </a:avLst>
        </a:prstGeom>
        <a:solidFill>
          <a:srgbClr val="2B8CA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Non-Qualified Plans</a:t>
          </a:r>
        </a:p>
      </dsp:txBody>
      <dsp:txXfrm>
        <a:off x="988265" y="1444662"/>
        <a:ext cx="5565614" cy="589510"/>
      </dsp:txXfrm>
    </dsp:sp>
    <dsp:sp modelId="{2BC60127-F043-47A8-A378-EC49210D0C5A}">
      <dsp:nvSpPr>
        <dsp:cNvPr id="0" name=""/>
        <dsp:cNvSpPr/>
      </dsp:nvSpPr>
      <dsp:spPr>
        <a:xfrm>
          <a:off x="1454887" y="2139484"/>
          <a:ext cx="6494280" cy="626190"/>
        </a:xfrm>
        <a:prstGeom prst="roundRect">
          <a:avLst>
            <a:gd name="adj" fmla="val 10000"/>
          </a:avLst>
        </a:prstGeom>
        <a:solidFill>
          <a:srgbClr val="1A3E6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Equity Incentive Plans</a:t>
          </a:r>
        </a:p>
      </dsp:txBody>
      <dsp:txXfrm>
        <a:off x="1473227" y="2157824"/>
        <a:ext cx="5565614" cy="589510"/>
      </dsp:txXfrm>
    </dsp:sp>
    <dsp:sp modelId="{61339191-C9EC-4FD7-8A31-A0B2B6ACC435}">
      <dsp:nvSpPr>
        <dsp:cNvPr id="0" name=""/>
        <dsp:cNvSpPr/>
      </dsp:nvSpPr>
      <dsp:spPr>
        <a:xfrm>
          <a:off x="1939850" y="2852645"/>
          <a:ext cx="6494280" cy="626190"/>
        </a:xfrm>
        <a:prstGeom prst="roundRect">
          <a:avLst>
            <a:gd name="adj" fmla="val 10000"/>
          </a:avLst>
        </a:prstGeom>
        <a:solidFill>
          <a:srgbClr val="1A3E6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Fringe Benefits</a:t>
          </a:r>
        </a:p>
      </dsp:txBody>
      <dsp:txXfrm>
        <a:off x="1958190" y="2870985"/>
        <a:ext cx="5565614" cy="589510"/>
      </dsp:txXfrm>
    </dsp:sp>
    <dsp:sp modelId="{AB6ACDA6-862E-44BA-81C2-D03A5E5FDF3E}">
      <dsp:nvSpPr>
        <dsp:cNvPr id="0" name=""/>
        <dsp:cNvSpPr/>
      </dsp:nvSpPr>
      <dsp:spPr>
        <a:xfrm>
          <a:off x="6087257" y="457466"/>
          <a:ext cx="407023" cy="40702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78837" y="457466"/>
        <a:ext cx="223863" cy="306285"/>
      </dsp:txXfrm>
    </dsp:sp>
    <dsp:sp modelId="{BBFE13ED-AA9C-45FF-8FCA-B4036C1AEACF}">
      <dsp:nvSpPr>
        <dsp:cNvPr id="0" name=""/>
        <dsp:cNvSpPr/>
      </dsp:nvSpPr>
      <dsp:spPr>
        <a:xfrm>
          <a:off x="6572219" y="1170628"/>
          <a:ext cx="407023" cy="40702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663799" y="1170628"/>
        <a:ext cx="223863" cy="306285"/>
      </dsp:txXfrm>
    </dsp:sp>
    <dsp:sp modelId="{6E7F37A7-0EAC-4287-8F42-17E4E133A25A}">
      <dsp:nvSpPr>
        <dsp:cNvPr id="0" name=""/>
        <dsp:cNvSpPr/>
      </dsp:nvSpPr>
      <dsp:spPr>
        <a:xfrm>
          <a:off x="7057182" y="1873353"/>
          <a:ext cx="407023" cy="40702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148762" y="1873353"/>
        <a:ext cx="223863" cy="306285"/>
      </dsp:txXfrm>
    </dsp:sp>
    <dsp:sp modelId="{89B46F47-1F0D-41A4-B92E-9A55ECC876D6}">
      <dsp:nvSpPr>
        <dsp:cNvPr id="0" name=""/>
        <dsp:cNvSpPr/>
      </dsp:nvSpPr>
      <dsp:spPr>
        <a:xfrm>
          <a:off x="7542144" y="2593472"/>
          <a:ext cx="407023" cy="40702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633724" y="2593472"/>
        <a:ext cx="223863" cy="306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E8E2C-0F5A-462F-B85A-F8975FF8E1A7}">
      <dsp:nvSpPr>
        <dsp:cNvPr id="0" name=""/>
        <dsp:cNvSpPr/>
      </dsp:nvSpPr>
      <dsp:spPr>
        <a:xfrm>
          <a:off x="0" y="46935"/>
          <a:ext cx="11403139" cy="431730"/>
        </a:xfrm>
        <a:prstGeom prst="roundRect">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Calibri"/>
              <a:cs typeface="Calibri"/>
            </a:rPr>
            <a:t>Affordable Care Act</a:t>
          </a:r>
        </a:p>
      </dsp:txBody>
      <dsp:txXfrm>
        <a:off x="21075" y="68010"/>
        <a:ext cx="11360989" cy="389580"/>
      </dsp:txXfrm>
    </dsp:sp>
    <dsp:sp modelId="{D00004D9-C901-4FDD-B8DD-96BC9A8C3502}">
      <dsp:nvSpPr>
        <dsp:cNvPr id="0" name=""/>
        <dsp:cNvSpPr/>
      </dsp:nvSpPr>
      <dsp:spPr>
        <a:xfrm>
          <a:off x="0" y="478665"/>
          <a:ext cx="11403139"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05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latin typeface="Calibri"/>
              <a:ea typeface="Calibri"/>
              <a:cs typeface="Calibri"/>
            </a:rPr>
            <a:t>The Comprehensive health care reform law enacted in March 2010 that requires Applicable Large Employers to provide minimum levels of health insurance coverage or pay an employer shared responsibility payment to the IRS.</a:t>
          </a:r>
        </a:p>
      </dsp:txBody>
      <dsp:txXfrm>
        <a:off x="0" y="478665"/>
        <a:ext cx="11403139" cy="437805"/>
      </dsp:txXfrm>
    </dsp:sp>
    <dsp:sp modelId="{3FFD751E-D820-4A80-BDAB-A2B05672AD84}">
      <dsp:nvSpPr>
        <dsp:cNvPr id="0" name=""/>
        <dsp:cNvSpPr/>
      </dsp:nvSpPr>
      <dsp:spPr>
        <a:xfrm>
          <a:off x="0" y="916470"/>
          <a:ext cx="11403139" cy="431730"/>
        </a:xfrm>
        <a:prstGeom prst="roundRect">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Calibri"/>
              <a:cs typeface="Calibri"/>
            </a:rPr>
            <a:t>Applicable Large Employer</a:t>
          </a:r>
        </a:p>
      </dsp:txBody>
      <dsp:txXfrm>
        <a:off x="21075" y="937545"/>
        <a:ext cx="11360989" cy="389580"/>
      </dsp:txXfrm>
    </dsp:sp>
    <dsp:sp modelId="{FAF0993D-2603-4718-8352-7A7509F8971B}">
      <dsp:nvSpPr>
        <dsp:cNvPr id="0" name=""/>
        <dsp:cNvSpPr/>
      </dsp:nvSpPr>
      <dsp:spPr>
        <a:xfrm>
          <a:off x="0" y="1348200"/>
          <a:ext cx="11403139"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05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latin typeface="Calibri"/>
              <a:ea typeface="Calibri"/>
              <a:cs typeface="Calibri"/>
            </a:rPr>
            <a:t>Employer with an average of at least 50 full-time employees. An applicable large employer may be a single entity or may consist of a group of related entities.</a:t>
          </a:r>
        </a:p>
      </dsp:txBody>
      <dsp:txXfrm>
        <a:off x="0" y="1348200"/>
        <a:ext cx="11403139" cy="437805"/>
      </dsp:txXfrm>
    </dsp:sp>
    <dsp:sp modelId="{F64AE404-F76A-4719-8A5B-214B983524AE}">
      <dsp:nvSpPr>
        <dsp:cNvPr id="0" name=""/>
        <dsp:cNvSpPr/>
      </dsp:nvSpPr>
      <dsp:spPr>
        <a:xfrm>
          <a:off x="0" y="1786005"/>
          <a:ext cx="11403139" cy="431730"/>
        </a:xfrm>
        <a:prstGeom prst="roundRect">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Calibri"/>
              <a:cs typeface="Calibri"/>
            </a:rPr>
            <a:t>COBRA</a:t>
          </a:r>
        </a:p>
      </dsp:txBody>
      <dsp:txXfrm>
        <a:off x="21075" y="1807080"/>
        <a:ext cx="11360989" cy="389580"/>
      </dsp:txXfrm>
    </dsp:sp>
    <dsp:sp modelId="{0FE980FE-B444-4FD8-87CF-CDCC03B47E74}">
      <dsp:nvSpPr>
        <dsp:cNvPr id="0" name=""/>
        <dsp:cNvSpPr/>
      </dsp:nvSpPr>
      <dsp:spPr>
        <a:xfrm>
          <a:off x="0" y="2217735"/>
          <a:ext cx="11403139"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05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latin typeface="Calibri"/>
              <a:ea typeface="Calibri"/>
              <a:cs typeface="Calibri"/>
            </a:rPr>
            <a:t>The Consolidated Omnibus Budget Reconciliation Act (COBRA) gives workers and their families who lose their health benefits the right to choose to continue group health benefits provided by their group health plan for limited periods of time under certain circumstances such as voluntary or involuntary job loss, reduction in the hours worked, transition between jobs, death, divorce, and other life events. </a:t>
          </a:r>
        </a:p>
      </dsp:txBody>
      <dsp:txXfrm>
        <a:off x="0" y="2217735"/>
        <a:ext cx="11403139" cy="633420"/>
      </dsp:txXfrm>
    </dsp:sp>
    <dsp:sp modelId="{5A8C2643-8B70-4F14-859A-FE85F48B9AB3}">
      <dsp:nvSpPr>
        <dsp:cNvPr id="0" name=""/>
        <dsp:cNvSpPr/>
      </dsp:nvSpPr>
      <dsp:spPr>
        <a:xfrm>
          <a:off x="0" y="2851156"/>
          <a:ext cx="11403139" cy="431730"/>
        </a:xfrm>
        <a:prstGeom prst="roundRect">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Calibri"/>
              <a:cs typeface="Calibri"/>
            </a:rPr>
            <a:t>Fully Insured Health Plan</a:t>
          </a:r>
        </a:p>
      </dsp:txBody>
      <dsp:txXfrm>
        <a:off x="21075" y="2872231"/>
        <a:ext cx="11360989" cy="389580"/>
      </dsp:txXfrm>
    </dsp:sp>
    <dsp:sp modelId="{2BF8C18B-121D-4F62-9478-5AB518AE7283}">
      <dsp:nvSpPr>
        <dsp:cNvPr id="0" name=""/>
        <dsp:cNvSpPr/>
      </dsp:nvSpPr>
      <dsp:spPr>
        <a:xfrm>
          <a:off x="0" y="3282886"/>
          <a:ext cx="11403139"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05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latin typeface="Calibri"/>
              <a:ea typeface="Calibri"/>
              <a:cs typeface="Calibri"/>
            </a:rPr>
            <a:t>Employer buys health insurance for its employees through a commercial insurer. The plan’s cost is paid through premiums by the employer, who may cost share with employees via co-pays, payroll deductions, etc.</a:t>
          </a:r>
        </a:p>
      </dsp:txBody>
      <dsp:txXfrm>
        <a:off x="0" y="3282886"/>
        <a:ext cx="11403139" cy="437805"/>
      </dsp:txXfrm>
    </dsp:sp>
    <dsp:sp modelId="{E9A0325A-A47F-4DDA-82F6-6A75E522173E}">
      <dsp:nvSpPr>
        <dsp:cNvPr id="0" name=""/>
        <dsp:cNvSpPr/>
      </dsp:nvSpPr>
      <dsp:spPr>
        <a:xfrm>
          <a:off x="0" y="3720691"/>
          <a:ext cx="11403139" cy="431730"/>
        </a:xfrm>
        <a:prstGeom prst="roundRect">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Calibri"/>
              <a:cs typeface="Calibri"/>
            </a:rPr>
            <a:t>Self Funded Health Plan</a:t>
          </a:r>
        </a:p>
      </dsp:txBody>
      <dsp:txXfrm>
        <a:off x="21075" y="3741766"/>
        <a:ext cx="11360989" cy="389580"/>
      </dsp:txXfrm>
    </dsp:sp>
    <dsp:sp modelId="{E0241D9A-21FA-4178-8895-BB37EA4B0CAB}">
      <dsp:nvSpPr>
        <dsp:cNvPr id="0" name=""/>
        <dsp:cNvSpPr/>
      </dsp:nvSpPr>
      <dsp:spPr>
        <a:xfrm>
          <a:off x="0" y="4152421"/>
          <a:ext cx="11403139"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05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latin typeface="Calibri"/>
              <a:ea typeface="Calibri"/>
              <a:cs typeface="Calibri"/>
            </a:rPr>
            <a:t>A plan where the employer takes on all the risk and pays its employees’ health claims out of pocket. Employer may mitigate the high cost of claims by purchasing stop-loss insurance.</a:t>
          </a:r>
        </a:p>
      </dsp:txBody>
      <dsp:txXfrm>
        <a:off x="0" y="4152421"/>
        <a:ext cx="11403139" cy="437805"/>
      </dsp:txXfrm>
    </dsp:sp>
    <dsp:sp modelId="{A60F3991-53ED-4BBD-922E-F5852A755D47}">
      <dsp:nvSpPr>
        <dsp:cNvPr id="0" name=""/>
        <dsp:cNvSpPr/>
      </dsp:nvSpPr>
      <dsp:spPr>
        <a:xfrm>
          <a:off x="0" y="4590226"/>
          <a:ext cx="11403139" cy="431730"/>
        </a:xfrm>
        <a:prstGeom prst="roundRect">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Calibri"/>
              <a:ea typeface="Calibri"/>
              <a:cs typeface="Calibri"/>
            </a:rPr>
            <a:t>Stop-Loss Insurance</a:t>
          </a:r>
        </a:p>
      </dsp:txBody>
      <dsp:txXfrm>
        <a:off x="21075" y="4611301"/>
        <a:ext cx="11360989" cy="389580"/>
      </dsp:txXfrm>
    </dsp:sp>
    <dsp:sp modelId="{980488C3-D0E9-42EB-8CDA-99EFF91C9892}">
      <dsp:nvSpPr>
        <dsp:cNvPr id="0" name=""/>
        <dsp:cNvSpPr/>
      </dsp:nvSpPr>
      <dsp:spPr>
        <a:xfrm>
          <a:off x="0" y="5021956"/>
          <a:ext cx="11403139"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05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latin typeface="Calibri"/>
              <a:ea typeface="Calibri"/>
              <a:cs typeface="Calibri"/>
            </a:rPr>
            <a:t>Stop-Loss is a type of insurance policy carried by a self-funded health plan that protects against catastrophic medical expenses.</a:t>
          </a:r>
        </a:p>
      </dsp:txBody>
      <dsp:txXfrm>
        <a:off x="0" y="5021956"/>
        <a:ext cx="11403139" cy="298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5BA3F-49A3-4149-AEE7-053A7B1CB3C5}">
      <dsp:nvSpPr>
        <dsp:cNvPr id="0" name=""/>
        <dsp:cNvSpPr/>
      </dsp:nvSpPr>
      <dsp:spPr>
        <a:xfrm>
          <a:off x="0" y="577450"/>
          <a:ext cx="27432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a:solidFill>
                <a:srgbClr val="000000"/>
              </a:solidFill>
            </a:rPr>
            <a:t>Defined Benefit</a:t>
          </a:r>
        </a:p>
      </dsp:txBody>
      <dsp:txXfrm>
        <a:off x="0" y="577450"/>
        <a:ext cx="2743200" cy="1287000"/>
      </dsp:txXfrm>
    </dsp:sp>
    <dsp:sp modelId="{8AB2450D-84DF-4484-B916-181A385DF97E}">
      <dsp:nvSpPr>
        <dsp:cNvPr id="0" name=""/>
        <dsp:cNvSpPr/>
      </dsp:nvSpPr>
      <dsp:spPr>
        <a:xfrm>
          <a:off x="2743199" y="664966"/>
          <a:ext cx="548640" cy="1111968"/>
        </a:xfrm>
        <a:prstGeom prst="leftBrace">
          <a:avLst>
            <a:gd name="adj1" fmla="val 35000"/>
            <a:gd name="adj2" fmla="val 50000"/>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2E452B-2F4E-492B-912C-2FB8707A502B}">
      <dsp:nvSpPr>
        <dsp:cNvPr id="0" name=""/>
        <dsp:cNvSpPr/>
      </dsp:nvSpPr>
      <dsp:spPr>
        <a:xfrm>
          <a:off x="3511295" y="577450"/>
          <a:ext cx="7461504" cy="1287000"/>
        </a:xfrm>
        <a:prstGeom prst="rect">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t>Promises a specific amount of benefit at retirement </a:t>
          </a:r>
        </a:p>
        <a:p>
          <a:pPr marL="171450" lvl="1" indent="-171450" algn="l" defTabSz="800100">
            <a:lnSpc>
              <a:spcPct val="90000"/>
            </a:lnSpc>
            <a:spcBef>
              <a:spcPct val="0"/>
            </a:spcBef>
            <a:spcAft>
              <a:spcPct val="15000"/>
            </a:spcAft>
            <a:buFont typeface="Arial" panose="020B0604020202020204" pitchFamily="34" charset="0"/>
            <a:buChar char="•"/>
          </a:pPr>
          <a:endParaRPr lang="en-US" sz="1800" kern="1200"/>
        </a:p>
        <a:p>
          <a:pPr marL="171450" lvl="1" indent="-171450" algn="l" defTabSz="800100">
            <a:lnSpc>
              <a:spcPct val="90000"/>
            </a:lnSpc>
            <a:spcBef>
              <a:spcPct val="0"/>
            </a:spcBef>
            <a:spcAft>
              <a:spcPct val="15000"/>
            </a:spcAft>
            <a:buFont typeface="Arial" panose="020B0604020202020204" pitchFamily="34" charset="0"/>
            <a:buChar char="•"/>
          </a:pPr>
          <a:r>
            <a:rPr lang="en-US" sz="1800" kern="1200"/>
            <a:t>Example: 1 percent of average salary for the last 5 years of employment for every year of service with an employer</a:t>
          </a:r>
        </a:p>
      </dsp:txBody>
      <dsp:txXfrm>
        <a:off x="3511295" y="577450"/>
        <a:ext cx="7461504" cy="1287000"/>
      </dsp:txXfrm>
    </dsp:sp>
    <dsp:sp modelId="{E4F64C39-A727-4C27-A248-168B51A9BD28}">
      <dsp:nvSpPr>
        <dsp:cNvPr id="0" name=""/>
        <dsp:cNvSpPr/>
      </dsp:nvSpPr>
      <dsp:spPr>
        <a:xfrm>
          <a:off x="0" y="2379981"/>
          <a:ext cx="27432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a:solidFill>
                <a:srgbClr val="000000"/>
              </a:solidFill>
            </a:rPr>
            <a:t>Defined Contribution</a:t>
          </a:r>
        </a:p>
      </dsp:txBody>
      <dsp:txXfrm>
        <a:off x="0" y="2379981"/>
        <a:ext cx="2743200" cy="1287000"/>
      </dsp:txXfrm>
    </dsp:sp>
    <dsp:sp modelId="{DCDA324D-CE7A-49C2-8FAD-5D6C6CA65173}">
      <dsp:nvSpPr>
        <dsp:cNvPr id="0" name=""/>
        <dsp:cNvSpPr/>
      </dsp:nvSpPr>
      <dsp:spPr>
        <a:xfrm>
          <a:off x="2743199" y="2172434"/>
          <a:ext cx="548640" cy="1702094"/>
        </a:xfrm>
        <a:prstGeom prst="leftBrace">
          <a:avLst>
            <a:gd name="adj1" fmla="val 35000"/>
            <a:gd name="adj2" fmla="val 50000"/>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A62BB5-C247-46FA-85A0-F130E9ADA071}">
      <dsp:nvSpPr>
        <dsp:cNvPr id="0" name=""/>
        <dsp:cNvSpPr/>
      </dsp:nvSpPr>
      <dsp:spPr>
        <a:xfrm>
          <a:off x="3511295" y="2098450"/>
          <a:ext cx="7461504" cy="1850062"/>
        </a:xfrm>
        <a:prstGeom prst="rect">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t>Does not promise a specific amount of benefit at retirement</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t>Participants have individual accounts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t>Employee or the employer (or both) contribute to the employee's individual account under the plan</a:t>
          </a:r>
        </a:p>
      </dsp:txBody>
      <dsp:txXfrm>
        <a:off x="3511295" y="2098450"/>
        <a:ext cx="7461504" cy="1850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D119B-0C5A-4477-A519-9C42662E5A04}">
      <dsp:nvSpPr>
        <dsp:cNvPr id="0" name=""/>
        <dsp:cNvSpPr/>
      </dsp:nvSpPr>
      <dsp:spPr>
        <a:xfrm>
          <a:off x="3214" y="605274"/>
          <a:ext cx="2550318" cy="1530191"/>
        </a:xfrm>
        <a:prstGeom prst="rect">
          <a:avLst/>
        </a:prstGeom>
        <a:solidFill>
          <a:srgbClr val="005A8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Minimum Participation Requirements</a:t>
          </a:r>
        </a:p>
      </dsp:txBody>
      <dsp:txXfrm>
        <a:off x="3214" y="605274"/>
        <a:ext cx="2550318" cy="1530191"/>
      </dsp:txXfrm>
    </dsp:sp>
    <dsp:sp modelId="{BED984F6-A180-4537-8812-1FE56F22874E}">
      <dsp:nvSpPr>
        <dsp:cNvPr id="0" name=""/>
        <dsp:cNvSpPr/>
      </dsp:nvSpPr>
      <dsp:spPr>
        <a:xfrm>
          <a:off x="2808565" y="605274"/>
          <a:ext cx="2550318" cy="1530191"/>
        </a:xfrm>
        <a:prstGeom prst="rect">
          <a:avLst/>
        </a:prstGeom>
        <a:solidFill>
          <a:srgbClr val="005A8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Contribution Limits</a:t>
          </a:r>
        </a:p>
      </dsp:txBody>
      <dsp:txXfrm>
        <a:off x="2808565" y="605274"/>
        <a:ext cx="2550318" cy="1530191"/>
      </dsp:txXfrm>
    </dsp:sp>
    <dsp:sp modelId="{0F2C28A4-6468-4874-AA58-F88DFECE24A2}">
      <dsp:nvSpPr>
        <dsp:cNvPr id="0" name=""/>
        <dsp:cNvSpPr/>
      </dsp:nvSpPr>
      <dsp:spPr>
        <a:xfrm>
          <a:off x="5613915" y="605274"/>
          <a:ext cx="2550318" cy="1530191"/>
        </a:xfrm>
        <a:prstGeom prst="rect">
          <a:avLst/>
        </a:prstGeom>
        <a:solidFill>
          <a:srgbClr val="005A8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Discrimination Testing</a:t>
          </a:r>
        </a:p>
      </dsp:txBody>
      <dsp:txXfrm>
        <a:off x="5613915" y="605274"/>
        <a:ext cx="2550318" cy="1530191"/>
      </dsp:txXfrm>
    </dsp:sp>
    <dsp:sp modelId="{EF9EEC62-DA31-4C19-9BFA-AFCAD4B60F23}">
      <dsp:nvSpPr>
        <dsp:cNvPr id="0" name=""/>
        <dsp:cNvSpPr/>
      </dsp:nvSpPr>
      <dsp:spPr>
        <a:xfrm>
          <a:off x="8419266" y="605274"/>
          <a:ext cx="2550318" cy="1530191"/>
        </a:xfrm>
        <a:prstGeom prst="rect">
          <a:avLst/>
        </a:prstGeom>
        <a:solidFill>
          <a:srgbClr val="005A8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Minimum Vesting Requirements</a:t>
          </a:r>
        </a:p>
      </dsp:txBody>
      <dsp:txXfrm>
        <a:off x="8419266" y="605274"/>
        <a:ext cx="2550318" cy="1530191"/>
      </dsp:txXfrm>
    </dsp:sp>
    <dsp:sp modelId="{86B833BB-524C-48A0-8EE2-5EF70AA0FB14}">
      <dsp:nvSpPr>
        <dsp:cNvPr id="0" name=""/>
        <dsp:cNvSpPr/>
      </dsp:nvSpPr>
      <dsp:spPr>
        <a:xfrm>
          <a:off x="1405890" y="2390497"/>
          <a:ext cx="2550318" cy="1530191"/>
        </a:xfrm>
        <a:prstGeom prst="rect">
          <a:avLst/>
        </a:prstGeom>
        <a:solidFill>
          <a:srgbClr val="005A8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Minimum Distribution Requirements</a:t>
          </a:r>
        </a:p>
      </dsp:txBody>
      <dsp:txXfrm>
        <a:off x="1405890" y="2390497"/>
        <a:ext cx="2550318" cy="1530191"/>
      </dsp:txXfrm>
    </dsp:sp>
    <dsp:sp modelId="{414589A9-6FB3-4696-A713-11BC9F2FE86B}">
      <dsp:nvSpPr>
        <dsp:cNvPr id="0" name=""/>
        <dsp:cNvSpPr/>
      </dsp:nvSpPr>
      <dsp:spPr>
        <a:xfrm>
          <a:off x="4211240" y="2390497"/>
          <a:ext cx="2550318" cy="1530191"/>
        </a:xfrm>
        <a:prstGeom prst="rect">
          <a:avLst/>
        </a:prstGeom>
        <a:solidFill>
          <a:srgbClr val="005A8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Funding Requirements</a:t>
          </a:r>
        </a:p>
      </dsp:txBody>
      <dsp:txXfrm>
        <a:off x="4211240" y="2390497"/>
        <a:ext cx="2550318" cy="1530191"/>
      </dsp:txXfrm>
    </dsp:sp>
    <dsp:sp modelId="{3686F983-31F5-46FB-846D-7AD6D8D3F9B0}">
      <dsp:nvSpPr>
        <dsp:cNvPr id="0" name=""/>
        <dsp:cNvSpPr/>
      </dsp:nvSpPr>
      <dsp:spPr>
        <a:xfrm>
          <a:off x="7016591" y="2390497"/>
          <a:ext cx="2550318" cy="1530191"/>
        </a:xfrm>
        <a:prstGeom prst="rect">
          <a:avLst/>
        </a:prstGeom>
        <a:solidFill>
          <a:srgbClr val="005A8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Exclusive Benefit Requirement</a:t>
          </a:r>
        </a:p>
      </dsp:txBody>
      <dsp:txXfrm>
        <a:off x="7016591" y="2390497"/>
        <a:ext cx="2550318" cy="15301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CD672-D628-41F9-A868-F650E2CDAA85}">
      <dsp:nvSpPr>
        <dsp:cNvPr id="0" name=""/>
        <dsp:cNvSpPr/>
      </dsp:nvSpPr>
      <dsp:spPr>
        <a:xfrm>
          <a:off x="1339" y="522127"/>
          <a:ext cx="4701480" cy="2985440"/>
        </a:xfrm>
        <a:prstGeom prst="roundRect">
          <a:avLst>
            <a:gd name="adj" fmla="val 10000"/>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6575E-70A9-4639-8098-1586D919A28A}">
      <dsp:nvSpPr>
        <dsp:cNvPr id="0" name=""/>
        <dsp:cNvSpPr/>
      </dsp:nvSpPr>
      <dsp:spPr>
        <a:xfrm>
          <a:off x="523726" y="1018395"/>
          <a:ext cx="4701480" cy="2985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a:t>Operational Defects</a:t>
          </a:r>
        </a:p>
      </dsp:txBody>
      <dsp:txXfrm>
        <a:off x="611167" y="1105836"/>
        <a:ext cx="4526598" cy="2810558"/>
      </dsp:txXfrm>
    </dsp:sp>
    <dsp:sp modelId="{25647618-84A0-461A-9405-53CBD2719126}">
      <dsp:nvSpPr>
        <dsp:cNvPr id="0" name=""/>
        <dsp:cNvSpPr/>
      </dsp:nvSpPr>
      <dsp:spPr>
        <a:xfrm>
          <a:off x="5747593" y="522127"/>
          <a:ext cx="4701480" cy="2985440"/>
        </a:xfrm>
        <a:prstGeom prst="roundRect">
          <a:avLst>
            <a:gd name="adj" fmla="val 10000"/>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E99894-0FEC-4661-A143-0E1B1875F21D}">
      <dsp:nvSpPr>
        <dsp:cNvPr id="0" name=""/>
        <dsp:cNvSpPr/>
      </dsp:nvSpPr>
      <dsp:spPr>
        <a:xfrm>
          <a:off x="6269980" y="1018395"/>
          <a:ext cx="4701480" cy="2985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a:t>Qualification Failures</a:t>
          </a:r>
        </a:p>
      </dsp:txBody>
      <dsp:txXfrm>
        <a:off x="6357421" y="1105836"/>
        <a:ext cx="4526598" cy="28105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7A1F7-124A-4CB0-9408-8BAB927DE9D6}">
      <dsp:nvSpPr>
        <dsp:cNvPr id="0" name=""/>
        <dsp:cNvSpPr/>
      </dsp:nvSpPr>
      <dsp:spPr>
        <a:xfrm>
          <a:off x="3214" y="605274"/>
          <a:ext cx="2550318" cy="1530191"/>
        </a:xfrm>
        <a:prstGeom prst="rect">
          <a:avLst/>
        </a:prstGeom>
        <a:solidFill>
          <a:srgbClr val="005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Complex set of rules that mirror some of the Code’s qualification requirements</a:t>
          </a:r>
        </a:p>
      </dsp:txBody>
      <dsp:txXfrm>
        <a:off x="3214" y="605274"/>
        <a:ext cx="2550318" cy="1530191"/>
      </dsp:txXfrm>
    </dsp:sp>
    <dsp:sp modelId="{2C468573-4192-4235-8DF6-E66E9079EED9}">
      <dsp:nvSpPr>
        <dsp:cNvPr id="0" name=""/>
        <dsp:cNvSpPr/>
      </dsp:nvSpPr>
      <dsp:spPr>
        <a:xfrm>
          <a:off x="2808565" y="605274"/>
          <a:ext cx="2550318" cy="1530191"/>
        </a:xfrm>
        <a:prstGeom prst="rect">
          <a:avLst/>
        </a:prstGeom>
        <a:solidFill>
          <a:srgbClr val="005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Reporting – subject to government filing requirements</a:t>
          </a:r>
        </a:p>
      </dsp:txBody>
      <dsp:txXfrm>
        <a:off x="2808565" y="605274"/>
        <a:ext cx="2550318" cy="1530191"/>
      </dsp:txXfrm>
    </dsp:sp>
    <dsp:sp modelId="{E88E90AF-12D1-48FE-8363-2B8C6CEDC4A8}">
      <dsp:nvSpPr>
        <dsp:cNvPr id="0" name=""/>
        <dsp:cNvSpPr/>
      </dsp:nvSpPr>
      <dsp:spPr>
        <a:xfrm>
          <a:off x="5613915" y="605274"/>
          <a:ext cx="2550318" cy="1530191"/>
        </a:xfrm>
        <a:prstGeom prst="rect">
          <a:avLst/>
        </a:prstGeom>
        <a:solidFill>
          <a:srgbClr val="005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Disclosure – materials that must be made available to plan participants and beneficiaries</a:t>
          </a:r>
        </a:p>
      </dsp:txBody>
      <dsp:txXfrm>
        <a:off x="5613915" y="605274"/>
        <a:ext cx="2550318" cy="1530191"/>
      </dsp:txXfrm>
    </dsp:sp>
    <dsp:sp modelId="{57E6F57D-1B43-44D3-B1CD-0877A69B43D4}">
      <dsp:nvSpPr>
        <dsp:cNvPr id="0" name=""/>
        <dsp:cNvSpPr/>
      </dsp:nvSpPr>
      <dsp:spPr>
        <a:xfrm>
          <a:off x="8419266" y="605274"/>
          <a:ext cx="2550318" cy="1530191"/>
        </a:xfrm>
        <a:prstGeom prst="rect">
          <a:avLst/>
        </a:prstGeom>
        <a:solidFill>
          <a:srgbClr val="005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Plan Documentation – summary plan description</a:t>
          </a:r>
        </a:p>
      </dsp:txBody>
      <dsp:txXfrm>
        <a:off x="8419266" y="605274"/>
        <a:ext cx="2550318" cy="1530191"/>
      </dsp:txXfrm>
    </dsp:sp>
    <dsp:sp modelId="{9BD1DE04-EFBC-434F-8F7F-EED46E313C4F}">
      <dsp:nvSpPr>
        <dsp:cNvPr id="0" name=""/>
        <dsp:cNvSpPr/>
      </dsp:nvSpPr>
      <dsp:spPr>
        <a:xfrm>
          <a:off x="3214" y="2390497"/>
          <a:ext cx="2550318" cy="1530191"/>
        </a:xfrm>
        <a:prstGeom prst="rect">
          <a:avLst/>
        </a:prstGeom>
        <a:solidFill>
          <a:srgbClr val="005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Claims Procedures and Processes</a:t>
          </a:r>
        </a:p>
      </dsp:txBody>
      <dsp:txXfrm>
        <a:off x="3214" y="2390497"/>
        <a:ext cx="2550318" cy="1530191"/>
      </dsp:txXfrm>
    </dsp:sp>
    <dsp:sp modelId="{69686348-7EAF-4D4C-A0C4-360B44C99F8B}">
      <dsp:nvSpPr>
        <dsp:cNvPr id="0" name=""/>
        <dsp:cNvSpPr/>
      </dsp:nvSpPr>
      <dsp:spPr>
        <a:xfrm>
          <a:off x="2808565" y="2390497"/>
          <a:ext cx="2550318" cy="1530191"/>
        </a:xfrm>
        <a:prstGeom prst="rect">
          <a:avLst/>
        </a:prstGeom>
        <a:solidFill>
          <a:srgbClr val="005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Records Retention</a:t>
          </a:r>
        </a:p>
      </dsp:txBody>
      <dsp:txXfrm>
        <a:off x="2808565" y="2390497"/>
        <a:ext cx="2550318" cy="1530191"/>
      </dsp:txXfrm>
    </dsp:sp>
    <dsp:sp modelId="{13FB02BB-11EA-4CC3-8078-69BD12309833}">
      <dsp:nvSpPr>
        <dsp:cNvPr id="0" name=""/>
        <dsp:cNvSpPr/>
      </dsp:nvSpPr>
      <dsp:spPr>
        <a:xfrm>
          <a:off x="5613915" y="2390497"/>
          <a:ext cx="2550318" cy="1530191"/>
        </a:xfrm>
        <a:prstGeom prst="rect">
          <a:avLst/>
        </a:prstGeom>
        <a:solidFill>
          <a:srgbClr val="005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Trust Requirements (generally, applicable only to qualified retirement plans)</a:t>
          </a:r>
        </a:p>
      </dsp:txBody>
      <dsp:txXfrm>
        <a:off x="5613915" y="2390497"/>
        <a:ext cx="2550318" cy="1530191"/>
      </dsp:txXfrm>
    </dsp:sp>
    <dsp:sp modelId="{B45BC52D-F566-4FD0-BBD2-3BC0396BA2E3}">
      <dsp:nvSpPr>
        <dsp:cNvPr id="0" name=""/>
        <dsp:cNvSpPr/>
      </dsp:nvSpPr>
      <dsp:spPr>
        <a:xfrm>
          <a:off x="8419266" y="2390497"/>
          <a:ext cx="2550318" cy="1530191"/>
        </a:xfrm>
        <a:prstGeom prst="rect">
          <a:avLst/>
        </a:prstGeom>
        <a:solidFill>
          <a:srgbClr val="005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Federal Court – abuse of discretion standard</a:t>
          </a:r>
        </a:p>
      </dsp:txBody>
      <dsp:txXfrm>
        <a:off x="8419266" y="2390497"/>
        <a:ext cx="2550318" cy="15301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E67FB-0230-4074-AE40-FCE3ACBFCA69}">
      <dsp:nvSpPr>
        <dsp:cNvPr id="0" name=""/>
        <dsp:cNvSpPr/>
      </dsp:nvSpPr>
      <dsp:spPr>
        <a:xfrm>
          <a:off x="3429" y="16957"/>
          <a:ext cx="3343274" cy="1267200"/>
        </a:xfrm>
        <a:prstGeom prst="rect">
          <a:avLst/>
        </a:prstGeom>
        <a:solidFill>
          <a:srgbClr val="005A85"/>
        </a:soli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Status</a:t>
          </a:r>
        </a:p>
      </dsp:txBody>
      <dsp:txXfrm>
        <a:off x="3429" y="16957"/>
        <a:ext cx="3343274" cy="1267200"/>
      </dsp:txXfrm>
    </dsp:sp>
    <dsp:sp modelId="{35DB6F0B-8237-4424-963D-38EA062567AF}">
      <dsp:nvSpPr>
        <dsp:cNvPr id="0" name=""/>
        <dsp:cNvSpPr/>
      </dsp:nvSpPr>
      <dsp:spPr>
        <a:xfrm>
          <a:off x="3429" y="1284157"/>
          <a:ext cx="3343274" cy="374418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Discretionary authority or control over plan investments or administration</a:t>
          </a:r>
        </a:p>
        <a:p>
          <a:pPr marL="171450" lvl="1" indent="-171450" algn="l" defTabSz="800100">
            <a:lnSpc>
              <a:spcPct val="90000"/>
            </a:lnSpc>
            <a:spcBef>
              <a:spcPct val="0"/>
            </a:spcBef>
            <a:spcAft>
              <a:spcPct val="15000"/>
            </a:spcAft>
            <a:buChar char="•"/>
          </a:pPr>
          <a:r>
            <a:rPr lang="en-US" sz="1800" kern="1200"/>
            <a:t>Investment advice for a fee</a:t>
          </a:r>
        </a:p>
      </dsp:txBody>
      <dsp:txXfrm>
        <a:off x="3429" y="1284157"/>
        <a:ext cx="3343274" cy="3744180"/>
      </dsp:txXfrm>
    </dsp:sp>
    <dsp:sp modelId="{9E20AA2F-9E72-4CB7-853E-CA9333A10C12}">
      <dsp:nvSpPr>
        <dsp:cNvPr id="0" name=""/>
        <dsp:cNvSpPr/>
      </dsp:nvSpPr>
      <dsp:spPr>
        <a:xfrm>
          <a:off x="3814762" y="16957"/>
          <a:ext cx="3343274" cy="1267200"/>
        </a:xfrm>
        <a:prstGeom prst="rect">
          <a:avLst/>
        </a:prstGeom>
        <a:solidFill>
          <a:srgbClr val="005A85"/>
        </a:soli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Duties</a:t>
          </a:r>
        </a:p>
      </dsp:txBody>
      <dsp:txXfrm>
        <a:off x="3814762" y="16957"/>
        <a:ext cx="3343274" cy="1267200"/>
      </dsp:txXfrm>
    </dsp:sp>
    <dsp:sp modelId="{78379FAB-1E5B-4B8F-89FF-12F513F21CB0}">
      <dsp:nvSpPr>
        <dsp:cNvPr id="0" name=""/>
        <dsp:cNvSpPr/>
      </dsp:nvSpPr>
      <dsp:spPr>
        <a:xfrm>
          <a:off x="3814762" y="1284157"/>
          <a:ext cx="3343274" cy="374418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Loyalty</a:t>
          </a:r>
        </a:p>
        <a:p>
          <a:pPr marL="171450" lvl="1" indent="-171450" algn="l" defTabSz="800100">
            <a:lnSpc>
              <a:spcPct val="90000"/>
            </a:lnSpc>
            <a:spcBef>
              <a:spcPct val="0"/>
            </a:spcBef>
            <a:spcAft>
              <a:spcPct val="15000"/>
            </a:spcAft>
            <a:buChar char="•"/>
          </a:pPr>
          <a:r>
            <a:rPr lang="en-US" sz="1800" kern="1200"/>
            <a:t>Prudence</a:t>
          </a:r>
        </a:p>
        <a:p>
          <a:pPr marL="171450" lvl="1" indent="-171450" algn="l" defTabSz="800100">
            <a:lnSpc>
              <a:spcPct val="90000"/>
            </a:lnSpc>
            <a:spcBef>
              <a:spcPct val="0"/>
            </a:spcBef>
            <a:spcAft>
              <a:spcPct val="15000"/>
            </a:spcAft>
            <a:buChar char="•"/>
          </a:pPr>
          <a:r>
            <a:rPr lang="en-US" sz="1800" kern="1200"/>
            <a:t>Diversification</a:t>
          </a:r>
        </a:p>
        <a:p>
          <a:pPr marL="171450" lvl="1" indent="-171450" algn="l" defTabSz="800100">
            <a:lnSpc>
              <a:spcPct val="90000"/>
            </a:lnSpc>
            <a:spcBef>
              <a:spcPct val="0"/>
            </a:spcBef>
            <a:spcAft>
              <a:spcPct val="15000"/>
            </a:spcAft>
            <a:buChar char="•"/>
          </a:pPr>
          <a:r>
            <a:rPr lang="en-US" sz="1800" kern="1200"/>
            <a:t>Follow plan documents</a:t>
          </a:r>
        </a:p>
      </dsp:txBody>
      <dsp:txXfrm>
        <a:off x="3814762" y="1284157"/>
        <a:ext cx="3343274" cy="3744180"/>
      </dsp:txXfrm>
    </dsp:sp>
    <dsp:sp modelId="{452F4075-9105-424A-A107-F684C9EB8D97}">
      <dsp:nvSpPr>
        <dsp:cNvPr id="0" name=""/>
        <dsp:cNvSpPr/>
      </dsp:nvSpPr>
      <dsp:spPr>
        <a:xfrm>
          <a:off x="7626096" y="16957"/>
          <a:ext cx="3343274" cy="1267200"/>
        </a:xfrm>
        <a:prstGeom prst="rect">
          <a:avLst/>
        </a:prstGeom>
        <a:solidFill>
          <a:srgbClr val="005A85"/>
        </a:soli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Settlor vs. Fiduciary Functions</a:t>
          </a:r>
        </a:p>
      </dsp:txBody>
      <dsp:txXfrm>
        <a:off x="7626096" y="16957"/>
        <a:ext cx="3343274" cy="1267200"/>
      </dsp:txXfrm>
    </dsp:sp>
    <dsp:sp modelId="{E3B5EA18-A03D-4BBD-84A4-221A300347B8}">
      <dsp:nvSpPr>
        <dsp:cNvPr id="0" name=""/>
        <dsp:cNvSpPr/>
      </dsp:nvSpPr>
      <dsp:spPr>
        <a:xfrm>
          <a:off x="7626096" y="1284157"/>
          <a:ext cx="3343274" cy="374418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a:t>Settlor Functions</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Business decisions</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Establishing plan</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Terminating Plan</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Amending plan terms</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Plan compliance</a:t>
          </a:r>
        </a:p>
        <a:p>
          <a:pPr marL="171450" lvl="1" indent="-171450" algn="l" defTabSz="800100">
            <a:lnSpc>
              <a:spcPct val="90000"/>
            </a:lnSpc>
            <a:spcBef>
              <a:spcPct val="0"/>
            </a:spcBef>
            <a:spcAft>
              <a:spcPct val="15000"/>
            </a:spcAft>
            <a:buChar char="•"/>
          </a:pPr>
          <a:r>
            <a:rPr lang="en-US" sz="1800" b="1" kern="1200"/>
            <a:t>Fiduciary Decisions</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Investing plan assets</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Selecting service providers</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Monitoring service providers</a:t>
          </a:r>
        </a:p>
        <a:p>
          <a:pPr marL="342900" lvl="2" indent="-171450" algn="l" defTabSz="800100">
            <a:lnSpc>
              <a:spcPct val="90000"/>
            </a:lnSpc>
            <a:spcBef>
              <a:spcPct val="0"/>
            </a:spcBef>
            <a:spcAft>
              <a:spcPct val="15000"/>
            </a:spcAft>
            <a:buFont typeface="Courier New" panose="02070309020205020404" pitchFamily="49" charset="0"/>
            <a:buChar char="o"/>
          </a:pPr>
          <a:r>
            <a:rPr lang="en-US" sz="1800" kern="1200"/>
            <a:t>Interpreting plan provisions</a:t>
          </a:r>
        </a:p>
        <a:p>
          <a:pPr marL="171450" lvl="1" indent="-171450" algn="l" defTabSz="800100">
            <a:lnSpc>
              <a:spcPct val="90000"/>
            </a:lnSpc>
            <a:spcBef>
              <a:spcPct val="0"/>
            </a:spcBef>
            <a:spcAft>
              <a:spcPct val="15000"/>
            </a:spcAft>
            <a:buChar char="•"/>
          </a:pPr>
          <a:endParaRPr lang="en-US" sz="1800" kern="1200"/>
        </a:p>
      </dsp:txBody>
      <dsp:txXfrm>
        <a:off x="7626096" y="1284157"/>
        <a:ext cx="3343274" cy="37441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CD672-D628-41F9-A868-F650E2CDAA85}">
      <dsp:nvSpPr>
        <dsp:cNvPr id="0" name=""/>
        <dsp:cNvSpPr/>
      </dsp:nvSpPr>
      <dsp:spPr>
        <a:xfrm>
          <a:off x="13704" y="534487"/>
          <a:ext cx="4701480" cy="2985440"/>
        </a:xfrm>
        <a:prstGeom prst="roundRect">
          <a:avLst>
            <a:gd name="adj" fmla="val 10000"/>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6575E-70A9-4639-8098-1586D919A28A}">
      <dsp:nvSpPr>
        <dsp:cNvPr id="0" name=""/>
        <dsp:cNvSpPr/>
      </dsp:nvSpPr>
      <dsp:spPr>
        <a:xfrm>
          <a:off x="536091" y="1030754"/>
          <a:ext cx="4701480" cy="2985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a:t>Reporting &amp; Disclosure</a:t>
          </a:r>
        </a:p>
      </dsp:txBody>
      <dsp:txXfrm>
        <a:off x="623532" y="1118195"/>
        <a:ext cx="4526598" cy="2810558"/>
      </dsp:txXfrm>
    </dsp:sp>
    <dsp:sp modelId="{25647618-84A0-461A-9405-53CBD2719126}">
      <dsp:nvSpPr>
        <dsp:cNvPr id="0" name=""/>
        <dsp:cNvSpPr/>
      </dsp:nvSpPr>
      <dsp:spPr>
        <a:xfrm>
          <a:off x="5747593" y="522127"/>
          <a:ext cx="4701480" cy="2985440"/>
        </a:xfrm>
        <a:prstGeom prst="roundRect">
          <a:avLst>
            <a:gd name="adj" fmla="val 10000"/>
          </a:avLst>
        </a:prstGeom>
        <a:solidFill>
          <a:srgbClr val="005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E99894-0FEC-4661-A143-0E1B1875F21D}">
      <dsp:nvSpPr>
        <dsp:cNvPr id="0" name=""/>
        <dsp:cNvSpPr/>
      </dsp:nvSpPr>
      <dsp:spPr>
        <a:xfrm>
          <a:off x="6269980" y="1018395"/>
          <a:ext cx="4701480" cy="2985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a:t>Fiduciary Breach</a:t>
          </a:r>
        </a:p>
      </dsp:txBody>
      <dsp:txXfrm>
        <a:off x="6357421" y="1105836"/>
        <a:ext cx="4526598" cy="28105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C85D5-F8D8-4677-BB99-7B64552A2F66}"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7AEB4-4AD2-45DF-A9D2-3C6975333E02}" type="slidenum">
              <a:rPr lang="en-US" smtClean="0"/>
              <a:t>‹#›</a:t>
            </a:fld>
            <a:endParaRPr lang="en-US"/>
          </a:p>
        </p:txBody>
      </p:sp>
    </p:spTree>
    <p:extLst>
      <p:ext uri="{BB962C8B-B14F-4D97-AF65-F5344CB8AC3E}">
        <p14:creationId xmlns:p14="http://schemas.microsoft.com/office/powerpoint/2010/main" val="381336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063D5-0FB8-4E7B-8EA9-DD494364AAD0}" type="slidenum">
              <a:rPr lang="en-US" smtClean="0"/>
              <a:t>71</a:t>
            </a:fld>
            <a:endParaRPr lang="en-US"/>
          </a:p>
        </p:txBody>
      </p:sp>
    </p:spTree>
    <p:extLst>
      <p:ext uri="{BB962C8B-B14F-4D97-AF65-F5344CB8AC3E}">
        <p14:creationId xmlns:p14="http://schemas.microsoft.com/office/powerpoint/2010/main" val="1398275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8477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7D962B-CED9-C14B-AF61-4FD521334C2C}"/>
              </a:ext>
            </a:extLst>
          </p:cNvPr>
          <p:cNvSpPr/>
          <p:nvPr userDrawn="1"/>
        </p:nvSpPr>
        <p:spPr>
          <a:xfrm>
            <a:off x="0" y="1122363"/>
            <a:ext cx="12192000" cy="363537"/>
          </a:xfrm>
          <a:prstGeom prst="rect">
            <a:avLst/>
          </a:prstGeom>
          <a:solidFill>
            <a:srgbClr val="E63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15B30-ABFC-488B-B5FA-82B1F8E3A47A}"/>
              </a:ext>
            </a:extLst>
          </p:cNvPr>
          <p:cNvSpPr>
            <a:spLocks noGrp="1"/>
          </p:cNvSpPr>
          <p:nvPr>
            <p:ph type="ctrTitle"/>
          </p:nvPr>
        </p:nvSpPr>
        <p:spPr>
          <a:xfrm>
            <a:off x="0" y="1122363"/>
            <a:ext cx="12192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289054-C4D0-4695-9982-CA1A8608653A}"/>
              </a:ext>
            </a:extLst>
          </p:cNvPr>
          <p:cNvSpPr>
            <a:spLocks noGrp="1"/>
          </p:cNvSpPr>
          <p:nvPr>
            <p:ph type="subTitle" idx="1"/>
          </p:nvPr>
        </p:nvSpPr>
        <p:spPr>
          <a:xfrm>
            <a:off x="0" y="3602038"/>
            <a:ext cx="12066814" cy="1655762"/>
          </a:xfrm>
        </p:spPr>
        <p:txBody>
          <a:bodyPr>
            <a:normAutofit/>
          </a:bodyPr>
          <a:lstStyle>
            <a:lvl1pPr marL="0" indent="0" algn="ctr">
              <a:buNone/>
              <a:defRPr sz="3200">
                <a:solidFill>
                  <a:srgbClr val="4C94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B0DE60-E52F-49EB-A59A-C21F978C72EC}"/>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5" name="Footer Placeholder 4">
            <a:extLst>
              <a:ext uri="{FF2B5EF4-FFF2-40B4-BE49-F238E27FC236}">
                <a16:creationId xmlns:a16="http://schemas.microsoft.com/office/drawing/2014/main" id="{B4E65AAB-4628-42C9-B3CC-3B2A4F50F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85DE4-19C1-4D7F-9E3D-A38B42CF00E7}"/>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7" name="Picture 6">
            <a:extLst>
              <a:ext uri="{FF2B5EF4-FFF2-40B4-BE49-F238E27FC236}">
                <a16:creationId xmlns:a16="http://schemas.microsoft.com/office/drawing/2014/main" id="{2FE6EFAB-95B1-6C4B-88EE-6E37BFE6B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004661"/>
            <a:ext cx="10668000" cy="914400"/>
          </a:xfrm>
          <a:prstGeom prst="rect">
            <a:avLst/>
          </a:prstGeom>
        </p:spPr>
      </p:pic>
      <p:pic>
        <p:nvPicPr>
          <p:cNvPr id="10" name="Picture 9">
            <a:extLst>
              <a:ext uri="{FF2B5EF4-FFF2-40B4-BE49-F238E27FC236}">
                <a16:creationId xmlns:a16="http://schemas.microsoft.com/office/drawing/2014/main" id="{86050D7C-AE4A-C748-884A-BD173EF7F1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5386" y="5538787"/>
            <a:ext cx="3073400" cy="393700"/>
          </a:xfrm>
          <a:prstGeom prst="rect">
            <a:avLst/>
          </a:prstGeom>
        </p:spPr>
      </p:pic>
    </p:spTree>
    <p:extLst>
      <p:ext uri="{BB962C8B-B14F-4D97-AF65-F5344CB8AC3E}">
        <p14:creationId xmlns:p14="http://schemas.microsoft.com/office/powerpoint/2010/main" val="2729735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18FB-5EC3-4A7D-A0CB-4280526E4DB9}"/>
              </a:ext>
            </a:extLst>
          </p:cNvPr>
          <p:cNvSpPr>
            <a:spLocks noGrp="1"/>
          </p:cNvSpPr>
          <p:nvPr>
            <p:ph type="title"/>
          </p:nvPr>
        </p:nvSpPr>
        <p:spPr>
          <a:xfrm>
            <a:off x="838200" y="342898"/>
            <a:ext cx="8565469" cy="919612"/>
          </a:xfrm>
        </p:spPr>
        <p:txBody>
          <a:bodyPr anchor="b">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4E3248-DDDB-45C6-8B95-C8630E752718}"/>
              </a:ext>
            </a:extLst>
          </p:cNvPr>
          <p:cNvSpPr>
            <a:spLocks noGrp="1"/>
          </p:cNvSpPr>
          <p:nvPr>
            <p:ph idx="1"/>
          </p:nvPr>
        </p:nvSpPr>
        <p:spPr>
          <a:xfrm>
            <a:off x="5346474" y="219532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9C536-7CAE-45C3-AA1D-C470C9A52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35F94-A24C-4DFD-BCC1-5173E5AEA550}"/>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6" name="Footer Placeholder 5">
            <a:extLst>
              <a:ext uri="{FF2B5EF4-FFF2-40B4-BE49-F238E27FC236}">
                <a16:creationId xmlns:a16="http://schemas.microsoft.com/office/drawing/2014/main" id="{90199DE0-3C59-4BD5-9C5F-3AB9C32E9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BE09E-F26E-4975-A53B-DD2515C16791}"/>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193984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24EA-E0A9-4E6C-8705-5B57007A0573}"/>
              </a:ext>
            </a:extLst>
          </p:cNvPr>
          <p:cNvSpPr>
            <a:spLocks noGrp="1"/>
          </p:cNvSpPr>
          <p:nvPr>
            <p:ph type="title"/>
          </p:nvPr>
        </p:nvSpPr>
        <p:spPr>
          <a:xfrm>
            <a:off x="839788" y="-386778"/>
            <a:ext cx="5908484"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A0054-F10A-4152-9BF1-AB9716334EF0}"/>
              </a:ext>
            </a:extLst>
          </p:cNvPr>
          <p:cNvSpPr>
            <a:spLocks noGrp="1"/>
          </p:cNvSpPr>
          <p:nvPr>
            <p:ph type="pic" idx="1"/>
          </p:nvPr>
        </p:nvSpPr>
        <p:spPr>
          <a:xfrm>
            <a:off x="5183188" y="2139696"/>
            <a:ext cx="6172200" cy="37213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A43FD5-D959-439D-A564-56540BC56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6225A-8D3F-4BA9-A2FE-42851B1C469C}"/>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6" name="Footer Placeholder 5">
            <a:extLst>
              <a:ext uri="{FF2B5EF4-FFF2-40B4-BE49-F238E27FC236}">
                <a16:creationId xmlns:a16="http://schemas.microsoft.com/office/drawing/2014/main" id="{B044D418-1151-4E65-9D26-B2F33C1AF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825F8-21D6-4358-8AE1-0D9DBAEB4D85}"/>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91529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AB1D1B-6BF6-1F4A-A164-FA6BD28ECA99}"/>
              </a:ext>
            </a:extLst>
          </p:cNvPr>
          <p:cNvSpPr/>
          <p:nvPr userDrawn="1"/>
        </p:nvSpPr>
        <p:spPr>
          <a:xfrm>
            <a:off x="-60960" y="265176"/>
            <a:ext cx="12192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93E6AB02-E9B6-457F-B4A6-768832FA1425}"/>
              </a:ext>
            </a:extLst>
          </p:cNvPr>
          <p:cNvSpPr>
            <a:spLocks noGrp="1"/>
          </p:cNvSpPr>
          <p:nvPr>
            <p:ph type="body" orient="vert" idx="1"/>
          </p:nvPr>
        </p:nvSpPr>
        <p:spPr>
          <a:xfrm>
            <a:off x="1590294" y="1118530"/>
            <a:ext cx="7734300" cy="4198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25AF0-CD2A-4661-A0E5-843D2CEF4912}"/>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5" name="Footer Placeholder 4">
            <a:extLst>
              <a:ext uri="{FF2B5EF4-FFF2-40B4-BE49-F238E27FC236}">
                <a16:creationId xmlns:a16="http://schemas.microsoft.com/office/drawing/2014/main" id="{AF9A56BF-657D-446B-9ADF-17AB5F0AC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18A7D-E971-4EA3-B4CF-4541FECA308C}"/>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48987809-D87D-0243-9946-D346288C495C}"/>
              </a:ext>
            </a:extLst>
          </p:cNvPr>
          <p:cNvSpPr/>
          <p:nvPr userDrawn="1"/>
        </p:nvSpPr>
        <p:spPr>
          <a:xfrm>
            <a:off x="9857232" y="0"/>
            <a:ext cx="2334768" cy="6858000"/>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B44CAEE4-B875-40C8-B2AE-6994D379FFED}"/>
              </a:ext>
            </a:extLst>
          </p:cNvPr>
          <p:cNvSpPr>
            <a:spLocks noGrp="1"/>
          </p:cNvSpPr>
          <p:nvPr>
            <p:ph type="title" orient="vert"/>
          </p:nvPr>
        </p:nvSpPr>
        <p:spPr>
          <a:xfrm>
            <a:off x="9502140" y="1118530"/>
            <a:ext cx="2628900" cy="5602945"/>
          </a:xfrm>
        </p:spPr>
        <p:txBody>
          <a:bodyPr vert="eaVert"/>
          <a:lstStyle/>
          <a:p>
            <a:r>
              <a:rPr lang="en-US"/>
              <a:t>Click to edit Master title style</a:t>
            </a:r>
          </a:p>
        </p:txBody>
      </p:sp>
    </p:spTree>
    <p:extLst>
      <p:ext uri="{BB962C8B-B14F-4D97-AF65-F5344CB8AC3E}">
        <p14:creationId xmlns:p14="http://schemas.microsoft.com/office/powerpoint/2010/main" val="297720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a:xfrm>
            <a:off x="571975" y="250822"/>
            <a:ext cx="10515600" cy="1325563"/>
          </a:xfrm>
        </p:spPr>
        <p:txBody>
          <a:bodyPr>
            <a:normAutofit/>
          </a:bodyPr>
          <a:lstStyle>
            <a:lvl1pPr>
              <a:defRPr sz="3200" spc="-150"/>
            </a:lvl1pPr>
          </a:lstStyle>
          <a:p>
            <a:r>
              <a:rPr lang="en-US"/>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466190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p:txBody>
          <a:bodyPr>
            <a:normAutofit/>
          </a:bodyPr>
          <a:lstStyle>
            <a:lvl1pPr>
              <a:defRPr sz="3200" spc="-150"/>
            </a:lvl1pPr>
          </a:lstStyle>
          <a:p>
            <a:r>
              <a:rPr lang="en-US"/>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lvl1pPr marL="0" indent="0">
              <a:buFontTx/>
              <a:buNone/>
              <a:defRPr sz="2400" b="0" i="1">
                <a:latin typeface="Georgia" panose="02040502050405020303" pitchFamily="18"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146654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4C94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1193010"/>
            <a:ext cx="10515600" cy="1276235"/>
          </a:xfrm>
          <a:noFill/>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2602952"/>
            <a:ext cx="10515600" cy="1500187"/>
          </a:xfrm>
        </p:spPr>
        <p:txBody>
          <a:bodyPr>
            <a:normAutofit/>
          </a:bodyPr>
          <a:lstStyle>
            <a:lvl1pPr marL="0" indent="0">
              <a:buNone/>
              <a:defRPr sz="2800" b="0" i="1">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C18EC26E-36DB-1A45-94C0-02108BB1611F}"/>
              </a:ext>
            </a:extLst>
          </p:cNvPr>
          <p:cNvSpPr/>
          <p:nvPr userDrawn="1"/>
        </p:nvSpPr>
        <p:spPr>
          <a:xfrm>
            <a:off x="0" y="531174"/>
            <a:ext cx="12192000" cy="363537"/>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4A7167-C2CF-0B42-9B8E-C497FE03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386" y="6145212"/>
            <a:ext cx="3073400" cy="393700"/>
          </a:xfrm>
          <a:prstGeom prst="rect">
            <a:avLst/>
          </a:prstGeom>
        </p:spPr>
      </p:pic>
      <p:cxnSp>
        <p:nvCxnSpPr>
          <p:cNvPr id="11" name="Straight Connector 10">
            <a:extLst>
              <a:ext uri="{FF2B5EF4-FFF2-40B4-BE49-F238E27FC236}">
                <a16:creationId xmlns:a16="http://schemas.microsoft.com/office/drawing/2014/main" id="{1D59A4CD-4E8E-7640-B097-26FF29FB2708}"/>
              </a:ext>
            </a:extLst>
          </p:cNvPr>
          <p:cNvCxnSpPr/>
          <p:nvPr userDrawn="1"/>
        </p:nvCxnSpPr>
        <p:spPr>
          <a:xfrm>
            <a:off x="0" y="511182"/>
            <a:ext cx="12192000" cy="0"/>
          </a:xfrm>
          <a:prstGeom prst="line">
            <a:avLst/>
          </a:prstGeom>
          <a:ln>
            <a:solidFill>
              <a:srgbClr val="E636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896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77239"/>
            <a:ext cx="10515600" cy="1276235"/>
          </a:xfrm>
          <a:noFill/>
        </p:spPr>
        <p:txBody>
          <a:bodyPr anchor="b">
            <a:normAutofit/>
          </a:bodyPr>
          <a:lstStyle>
            <a:lvl1pPr>
              <a:defRPr sz="4400">
                <a:solidFill>
                  <a:srgbClr val="08477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1198996"/>
            <a:ext cx="10515600" cy="1500187"/>
          </a:xfrm>
        </p:spPr>
        <p:txBody>
          <a:bodyPr>
            <a:normAutofit/>
          </a:bodyPr>
          <a:lstStyle>
            <a:lvl1pPr marL="0" indent="0">
              <a:buNone/>
              <a:defRPr sz="2800" b="0" i="1">
                <a:solidFill>
                  <a:srgbClr val="4C94BF"/>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9" name="Picture 8">
            <a:extLst>
              <a:ext uri="{FF2B5EF4-FFF2-40B4-BE49-F238E27FC236}">
                <a16:creationId xmlns:a16="http://schemas.microsoft.com/office/drawing/2014/main" id="{824A7167-C2CF-0B42-9B8E-C497FE03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386" y="6145212"/>
            <a:ext cx="3073400" cy="393700"/>
          </a:xfrm>
          <a:prstGeom prst="rect">
            <a:avLst/>
          </a:prstGeom>
        </p:spPr>
      </p:pic>
      <p:sp>
        <p:nvSpPr>
          <p:cNvPr id="12" name="Rectangle 11">
            <a:extLst>
              <a:ext uri="{FF2B5EF4-FFF2-40B4-BE49-F238E27FC236}">
                <a16:creationId xmlns:a16="http://schemas.microsoft.com/office/drawing/2014/main" id="{90B9AE3E-BD6D-2A4B-B057-4A41733B9A05}"/>
              </a:ext>
            </a:extLst>
          </p:cNvPr>
          <p:cNvSpPr/>
          <p:nvPr userDrawn="1"/>
        </p:nvSpPr>
        <p:spPr>
          <a:xfrm>
            <a:off x="0" y="1"/>
            <a:ext cx="12192000" cy="284596"/>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306371-450D-CA43-AAD6-8EA9158FEB8B}"/>
              </a:ext>
            </a:extLst>
          </p:cNvPr>
          <p:cNvSpPr/>
          <p:nvPr userDrawn="1"/>
        </p:nvSpPr>
        <p:spPr>
          <a:xfrm>
            <a:off x="0" y="0"/>
            <a:ext cx="8441871" cy="136525"/>
          </a:xfrm>
          <a:prstGeom prst="rect">
            <a:avLst/>
          </a:prstGeom>
          <a:solidFill>
            <a:srgbClr val="E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B0B1CC0-FABE-4E4B-AB60-EACC5EFB6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22434" y="-320675"/>
            <a:ext cx="8656866" cy="914400"/>
          </a:xfrm>
          <a:prstGeom prst="rect">
            <a:avLst/>
          </a:prstGeom>
        </p:spPr>
      </p:pic>
      <p:pic>
        <p:nvPicPr>
          <p:cNvPr id="15" name="Picture 14">
            <a:extLst>
              <a:ext uri="{FF2B5EF4-FFF2-40B4-BE49-F238E27FC236}">
                <a16:creationId xmlns:a16="http://schemas.microsoft.com/office/drawing/2014/main" id="{59BEAC23-76DF-D64C-A9E7-1C68CC9D37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1956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0F0FF-CFAE-421F-A25D-542EA54F5B08}"/>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3" name="Footer Placeholder 2">
            <a:extLst>
              <a:ext uri="{FF2B5EF4-FFF2-40B4-BE49-F238E27FC236}">
                <a16:creationId xmlns:a16="http://schemas.microsoft.com/office/drawing/2014/main" id="{E3308C20-C018-4A0B-AAB8-68F23480DB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798700-79B5-48B2-B284-C21FC244588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5" name="Rectangle 4">
            <a:extLst>
              <a:ext uri="{FF2B5EF4-FFF2-40B4-BE49-F238E27FC236}">
                <a16:creationId xmlns:a16="http://schemas.microsoft.com/office/drawing/2014/main" id="{0EC808BE-973C-ED42-8679-57F6959D3B49}"/>
              </a:ext>
            </a:extLst>
          </p:cNvPr>
          <p:cNvSpPr/>
          <p:nvPr userDrawn="1"/>
        </p:nvSpPr>
        <p:spPr>
          <a:xfrm>
            <a:off x="0" y="0"/>
            <a:ext cx="12192000" cy="635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A729D0-E62E-2B47-81E5-04D4B79C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42713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73EF-2471-4C40-B4C8-6ED3E7806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A48237-7DA9-46A6-98D2-E4A6BEAD764E}"/>
              </a:ext>
            </a:extLst>
          </p:cNvPr>
          <p:cNvSpPr>
            <a:spLocks noGrp="1"/>
          </p:cNvSpPr>
          <p:nvPr>
            <p:ph sz="half" idx="1"/>
          </p:nvPr>
        </p:nvSpPr>
        <p:spPr>
          <a:xfrm>
            <a:off x="838200" y="1825625"/>
            <a:ext cx="5181600" cy="4351338"/>
          </a:xfrm>
        </p:spPr>
        <p:txBody>
          <a:bodyPr/>
          <a:lstStyle>
            <a:lvl1pPr marL="0" indent="0">
              <a:buFontTx/>
              <a:buNone/>
              <a:defRPr b="0" i="1">
                <a:latin typeface="Georgia" panose="02040502050405020303" pitchFamily="18"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82DEA-187C-4E27-A4F3-895A96013861}"/>
              </a:ext>
            </a:extLst>
          </p:cNvPr>
          <p:cNvSpPr>
            <a:spLocks noGrp="1"/>
          </p:cNvSpPr>
          <p:nvPr>
            <p:ph sz="half" idx="2"/>
          </p:nvPr>
        </p:nvSpPr>
        <p:spPr>
          <a:xfrm>
            <a:off x="6172200" y="1825625"/>
            <a:ext cx="5181600" cy="4351338"/>
          </a:xfrm>
        </p:spPr>
        <p:txBody>
          <a:bodyPr/>
          <a:lstStyle>
            <a:lvl1pPr marL="0" indent="0">
              <a:buFontTx/>
              <a:buNone/>
              <a:defRPr b="0" i="1">
                <a:latin typeface="Georgia" panose="02040502050405020303" pitchFamily="18"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58251D-06B5-4C61-BD1A-3DA498B0D661}"/>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6" name="Footer Placeholder 5">
            <a:extLst>
              <a:ext uri="{FF2B5EF4-FFF2-40B4-BE49-F238E27FC236}">
                <a16:creationId xmlns:a16="http://schemas.microsoft.com/office/drawing/2014/main" id="{FB0CA853-58C6-4992-8EB7-980C2A3D5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21832-1B6B-4CE5-AAFA-6086F1489D50}"/>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27336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7B04-B587-44BC-BCDD-0770BFF5C5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C15A2-6766-406B-9FBB-51AAEA773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A1660-77C4-477D-8105-2AE5CFFA9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7F565-02EB-459F-AB6E-B731CF9E0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7ABCDD-25AF-4ED8-8042-437D3AAB0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FEDCB-7A20-4918-AEED-D4771009C270}"/>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8" name="Footer Placeholder 7">
            <a:extLst>
              <a:ext uri="{FF2B5EF4-FFF2-40B4-BE49-F238E27FC236}">
                <a16:creationId xmlns:a16="http://schemas.microsoft.com/office/drawing/2014/main" id="{4D4A6458-F182-469A-80A8-8CE3B9751F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D8A42-8E5A-411D-BAAD-9855C4BE19E7}"/>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2194711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6994-4708-446A-825B-BE040B4C3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7A84A1-9F9B-45D3-8EC5-43C4FB08603C}"/>
              </a:ext>
            </a:extLst>
          </p:cNvPr>
          <p:cNvSpPr>
            <a:spLocks noGrp="1"/>
          </p:cNvSpPr>
          <p:nvPr>
            <p:ph type="dt" sz="half" idx="10"/>
          </p:nvPr>
        </p:nvSpPr>
        <p:spPr/>
        <p:txBody>
          <a:bodyPr/>
          <a:lstStyle/>
          <a:p>
            <a:fld id="{4D51C854-652B-4E79-9D7A-F37DE8EF5472}" type="datetimeFigureOut">
              <a:rPr lang="en-US" smtClean="0"/>
              <a:t>1/24/2024</a:t>
            </a:fld>
            <a:endParaRPr lang="en-US"/>
          </a:p>
        </p:txBody>
      </p:sp>
      <p:sp>
        <p:nvSpPr>
          <p:cNvPr id="4" name="Footer Placeholder 3">
            <a:extLst>
              <a:ext uri="{FF2B5EF4-FFF2-40B4-BE49-F238E27FC236}">
                <a16:creationId xmlns:a16="http://schemas.microsoft.com/office/drawing/2014/main" id="{C3B2A4D6-2785-4053-95D5-0632F1B89D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DDE449-7A61-4A08-B34D-8422514CF13F}"/>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934586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45C75F-3556-C649-BD00-FEF80D1354FA}"/>
              </a:ext>
            </a:extLst>
          </p:cNvPr>
          <p:cNvSpPr/>
          <p:nvPr userDrawn="1"/>
        </p:nvSpPr>
        <p:spPr>
          <a:xfrm>
            <a:off x="0" y="0"/>
            <a:ext cx="12192000" cy="1525361"/>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777E154-FAEA-460A-BF29-B31CC53B18F2}"/>
              </a:ext>
            </a:extLst>
          </p:cNvPr>
          <p:cNvSpPr>
            <a:spLocks noGrp="1"/>
          </p:cNvSpPr>
          <p:nvPr>
            <p:ph type="title"/>
          </p:nvPr>
        </p:nvSpPr>
        <p:spPr>
          <a:xfrm>
            <a:off x="838200" y="25082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944C5A-D7CD-4AD7-9B82-A734FFF3D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59C56-7ED3-4826-94A3-0EFB5327C11B}"/>
              </a:ext>
            </a:extLst>
          </p:cNvPr>
          <p:cNvSpPr>
            <a:spLocks noGrp="1"/>
          </p:cNvSpPr>
          <p:nvPr>
            <p:ph type="dt" sz="half" idx="2"/>
          </p:nvPr>
        </p:nvSpPr>
        <p:spPr>
          <a:xfrm>
            <a:off x="2574471" y="6356350"/>
            <a:ext cx="19213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1C854-652B-4E79-9D7A-F37DE8EF5472}" type="datetimeFigureOut">
              <a:rPr lang="en-US" smtClean="0"/>
              <a:t>1/24/2024</a:t>
            </a:fld>
            <a:endParaRPr lang="en-US"/>
          </a:p>
        </p:txBody>
      </p:sp>
      <p:sp>
        <p:nvSpPr>
          <p:cNvPr id="5" name="Footer Placeholder 4">
            <a:extLst>
              <a:ext uri="{FF2B5EF4-FFF2-40B4-BE49-F238E27FC236}">
                <a16:creationId xmlns:a16="http://schemas.microsoft.com/office/drawing/2014/main" id="{94D45940-D40E-4A18-AC97-5D2E11794026}"/>
              </a:ext>
            </a:extLst>
          </p:cNvPr>
          <p:cNvSpPr>
            <a:spLocks noGrp="1"/>
          </p:cNvSpPr>
          <p:nvPr>
            <p:ph type="ftr" sz="quarter" idx="3"/>
          </p:nvPr>
        </p:nvSpPr>
        <p:spPr>
          <a:xfrm>
            <a:off x="44958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F9607D-5525-4E7C-BF9F-68472E6FA59F}"/>
              </a:ext>
            </a:extLst>
          </p:cNvPr>
          <p:cNvSpPr>
            <a:spLocks noGrp="1"/>
          </p:cNvSpPr>
          <p:nvPr>
            <p:ph type="sldNum" sz="quarter" idx="4"/>
          </p:nvPr>
        </p:nvSpPr>
        <p:spPr>
          <a:xfrm>
            <a:off x="838200" y="6356350"/>
            <a:ext cx="1371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7C50F-8E12-4D20-A5FA-C2D0809119BD}" type="slidenum">
              <a:rPr lang="en-US" smtClean="0"/>
              <a:pPr/>
              <a:t>‹#›</a:t>
            </a:fld>
            <a:endParaRPr lang="en-US"/>
          </a:p>
        </p:txBody>
      </p:sp>
      <p:pic>
        <p:nvPicPr>
          <p:cNvPr id="10" name="Picture 9">
            <a:extLst>
              <a:ext uri="{FF2B5EF4-FFF2-40B4-BE49-F238E27FC236}">
                <a16:creationId xmlns:a16="http://schemas.microsoft.com/office/drawing/2014/main" id="{5FB71B07-A4DF-E14E-944A-F00A741071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35134" y="1004661"/>
            <a:ext cx="8656866" cy="914400"/>
          </a:xfrm>
          <a:prstGeom prst="rect">
            <a:avLst/>
          </a:prstGeom>
        </p:spPr>
      </p:pic>
      <p:sp>
        <p:nvSpPr>
          <p:cNvPr id="12" name="Rectangle 11">
            <a:extLst>
              <a:ext uri="{FF2B5EF4-FFF2-40B4-BE49-F238E27FC236}">
                <a16:creationId xmlns:a16="http://schemas.microsoft.com/office/drawing/2014/main" id="{AE20C2FD-9115-6D4C-9E7B-83033E0B323F}"/>
              </a:ext>
            </a:extLst>
          </p:cNvPr>
          <p:cNvSpPr/>
          <p:nvPr userDrawn="1"/>
        </p:nvSpPr>
        <p:spPr>
          <a:xfrm>
            <a:off x="0" y="0"/>
            <a:ext cx="8441871" cy="250822"/>
          </a:xfrm>
          <a:prstGeom prst="rect">
            <a:avLst/>
          </a:prstGeom>
          <a:solidFill>
            <a:srgbClr val="E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1391A1-C042-0F4A-9166-0101B4D42E3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856831" y="700087"/>
            <a:ext cx="3073400" cy="393700"/>
          </a:xfrm>
          <a:prstGeom prst="rect">
            <a:avLst/>
          </a:prstGeom>
        </p:spPr>
      </p:pic>
    </p:spTree>
    <p:extLst>
      <p:ext uri="{BB962C8B-B14F-4D97-AF65-F5344CB8AC3E}">
        <p14:creationId xmlns:p14="http://schemas.microsoft.com/office/powerpoint/2010/main" val="4189261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55" r:id="rId6"/>
    <p:sldLayoutId id="2147483652" r:id="rId7"/>
    <p:sldLayoutId id="2147483653" r:id="rId8"/>
    <p:sldLayoutId id="2147483654" r:id="rId9"/>
    <p:sldLayoutId id="2147483656" r:id="rId10"/>
    <p:sldLayoutId id="2147483657" r:id="rId11"/>
    <p:sldLayoutId id="2147483659" r:id="rId12"/>
  </p:sldLayoutIdLst>
  <p:txStyles>
    <p:title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pngall.com/warning-sign-png/" TargetMode="External"/><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pixabay.com/de/telefon-w%C3%A4hlscheibe-rot-retro-310544/" TargetMode="External"/><Relationship Id="rId7" Type="http://schemas.openxmlformats.org/officeDocument/2006/relationships/diagramColors" Target="../diagrams/colors10.xml"/><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lcwcpas.com/about-accounting-firm-lawrence-ma/accountants-team/mark-alaimo-cpa-lawrence-ma/"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fincen.gov/boi"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irs.gov/newsroom/withdraw-an-employee-retention-credit-erc-claim"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3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2631-E05A-0A4F-BBF4-A49F10307FFA}"/>
              </a:ext>
            </a:extLst>
          </p:cNvPr>
          <p:cNvSpPr>
            <a:spLocks noGrp="1"/>
          </p:cNvSpPr>
          <p:nvPr>
            <p:ph type="ctrTitle"/>
          </p:nvPr>
        </p:nvSpPr>
        <p:spPr>
          <a:xfrm>
            <a:off x="372386" y="1657978"/>
            <a:ext cx="11728580" cy="1547446"/>
          </a:xfrm>
        </p:spPr>
        <p:txBody>
          <a:bodyPr>
            <a:normAutofit/>
          </a:bodyPr>
          <a:lstStyle/>
          <a:p>
            <a:pPr algn="l"/>
            <a:r>
              <a:rPr lang="en-US" sz="4800"/>
              <a:t>The Light in The Tunnel: What Employers Need to Pay Attention to in 2024</a:t>
            </a:r>
            <a:endParaRPr lang="en-US" sz="4800" i="1" spc="-300"/>
          </a:p>
        </p:txBody>
      </p:sp>
      <p:sp>
        <p:nvSpPr>
          <p:cNvPr id="3" name="TextBox 2">
            <a:extLst>
              <a:ext uri="{FF2B5EF4-FFF2-40B4-BE49-F238E27FC236}">
                <a16:creationId xmlns:a16="http://schemas.microsoft.com/office/drawing/2014/main" id="{C780EE7B-DFDD-E8C5-67C3-0AFE984AE90D}"/>
              </a:ext>
            </a:extLst>
          </p:cNvPr>
          <p:cNvSpPr txBox="1"/>
          <p:nvPr/>
        </p:nvSpPr>
        <p:spPr>
          <a:xfrm>
            <a:off x="372386" y="3283245"/>
            <a:ext cx="4049486" cy="369332"/>
          </a:xfrm>
          <a:prstGeom prst="rect">
            <a:avLst/>
          </a:prstGeom>
          <a:noFill/>
        </p:spPr>
        <p:txBody>
          <a:bodyPr wrap="square" rtlCol="0">
            <a:spAutoFit/>
          </a:bodyPr>
          <a:lstStyle/>
          <a:p>
            <a:r>
              <a:rPr lang="en-US">
                <a:solidFill>
                  <a:schemeClr val="bg1"/>
                </a:solidFill>
              </a:rPr>
              <a:t>January 23, 2024</a:t>
            </a:r>
          </a:p>
        </p:txBody>
      </p:sp>
      <p:pic>
        <p:nvPicPr>
          <p:cNvPr id="10" name="Picture 9" descr="A black text on a white background&#10;&#10;Description automatically generated">
            <a:extLst>
              <a:ext uri="{FF2B5EF4-FFF2-40B4-BE49-F238E27FC236}">
                <a16:creationId xmlns:a16="http://schemas.microsoft.com/office/drawing/2014/main" id="{1632318D-392A-854A-00BE-E088E1DF4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3000"/>
            <a:ext cx="12192000" cy="190500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EF9A5D08-CF54-C88D-FD8C-8F50D9D97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554" y="250519"/>
            <a:ext cx="4065918" cy="611770"/>
          </a:xfrm>
          <a:prstGeom prst="rect">
            <a:avLst/>
          </a:prstGeom>
        </p:spPr>
      </p:pic>
      <p:sp>
        <p:nvSpPr>
          <p:cNvPr id="4" name="Rectangle 3">
            <a:extLst>
              <a:ext uri="{FF2B5EF4-FFF2-40B4-BE49-F238E27FC236}">
                <a16:creationId xmlns:a16="http://schemas.microsoft.com/office/drawing/2014/main" id="{D95EB45C-E6D6-C452-B5F1-85A547AE1900}"/>
              </a:ext>
            </a:extLst>
          </p:cNvPr>
          <p:cNvSpPr/>
          <p:nvPr/>
        </p:nvSpPr>
        <p:spPr>
          <a:xfrm>
            <a:off x="3848100" y="5429250"/>
            <a:ext cx="2914650" cy="1019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DA38770C-1CE8-B741-7A87-7784A4FC6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486" y="5645245"/>
            <a:ext cx="2524343" cy="517868"/>
          </a:xfrm>
          <a:prstGeom prst="rect">
            <a:avLst/>
          </a:prstGeom>
        </p:spPr>
      </p:pic>
    </p:spTree>
    <p:extLst>
      <p:ext uri="{BB962C8B-B14F-4D97-AF65-F5344CB8AC3E}">
        <p14:creationId xmlns:p14="http://schemas.microsoft.com/office/powerpoint/2010/main" val="44830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Changes To Overtime Thresholds</a:t>
            </a:r>
          </a:p>
        </p:txBody>
      </p:sp>
      <p:sp>
        <p:nvSpPr>
          <p:cNvPr id="5" name="TextBox 4">
            <a:extLst>
              <a:ext uri="{FF2B5EF4-FFF2-40B4-BE49-F238E27FC236}">
                <a16:creationId xmlns:a16="http://schemas.microsoft.com/office/drawing/2014/main" id="{F8476C8B-3DDB-D365-413A-AC43F7FEBE2F}"/>
              </a:ext>
            </a:extLst>
          </p:cNvPr>
          <p:cNvSpPr txBox="1"/>
          <p:nvPr/>
        </p:nvSpPr>
        <p:spPr>
          <a:xfrm>
            <a:off x="687724" y="2228500"/>
            <a:ext cx="9491445" cy="313932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Positives from proposed rule</a:t>
            </a: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More executive, administrative and professional employees will be entitled to receive overtime pay</a:t>
            </a:r>
          </a:p>
          <a:p>
            <a:pPr marL="800100" lvl="1" indent="-342900">
              <a:buFont typeface="Courier New" panose="02070309020205020404" pitchFamily="49" charset="0"/>
              <a:buChar char="o"/>
            </a:pPr>
            <a:r>
              <a:rPr lang="en-US"/>
              <a:t>Appropriate compensation for long hours worked which deprive employees from their families or other obligations</a:t>
            </a:r>
            <a:endParaRPr lang="en-US">
              <a:ea typeface="Calibri"/>
              <a:cs typeface="Calibri"/>
            </a:endParaRPr>
          </a:p>
          <a:p>
            <a:pPr marL="800100" lvl="1" indent="-342900">
              <a:buFont typeface="Courier New" panose="02070309020205020404" pitchFamily="49" charset="0"/>
              <a:buChar char="o"/>
            </a:pPr>
            <a:endParaRPr lang="en-US"/>
          </a:p>
          <a:p>
            <a:pPr marL="342900" indent="-342900">
              <a:buFont typeface="Arial" panose="020B0604020202020204" pitchFamily="34" charset="0"/>
              <a:buChar char="•"/>
            </a:pPr>
            <a:r>
              <a:rPr lang="en-US"/>
              <a:t>Negatives from proposed rule</a:t>
            </a: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Extra cost to employers</a:t>
            </a:r>
          </a:p>
          <a:p>
            <a:pPr marL="800100" lvl="1" indent="-342900">
              <a:buFont typeface="Arial" panose="020B0604020202020204" pitchFamily="34" charset="0"/>
              <a:buChar char="•"/>
            </a:pPr>
            <a:endParaRPr lang="en-US"/>
          </a:p>
        </p:txBody>
      </p:sp>
      <p:pic>
        <p:nvPicPr>
          <p:cNvPr id="6" name="Picture 5" descr="A logo of a law firm&#10;&#10;Description automatically generated">
            <a:extLst>
              <a:ext uri="{FF2B5EF4-FFF2-40B4-BE49-F238E27FC236}">
                <a16:creationId xmlns:a16="http://schemas.microsoft.com/office/drawing/2014/main" id="{C4413EE8-267C-0543-1813-A23CA36A3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177493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Pay Transparency Law</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4" y="1651975"/>
            <a:ext cx="9491445" cy="480131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Via the Massachusetts Equal Pay Act it is already prohibited to ask applicants what their current salary is or their salary history</a:t>
            </a:r>
          </a:p>
          <a:p>
            <a:endParaRPr lang="en-US"/>
          </a:p>
          <a:p>
            <a:pPr marL="342900" indent="-342900">
              <a:buFont typeface="Arial" panose="020B0604020202020204" pitchFamily="34" charset="0"/>
              <a:buChar char="•"/>
            </a:pPr>
            <a:r>
              <a:rPr lang="en-US"/>
              <a:t>The Transparency law goes further</a:t>
            </a:r>
          </a:p>
          <a:p>
            <a:endParaRPr lang="en-US"/>
          </a:p>
          <a:p>
            <a:pPr marL="342900" indent="-342900">
              <a:buFont typeface="Arial" panose="020B0604020202020204" pitchFamily="34" charset="0"/>
              <a:buChar char="•"/>
            </a:pPr>
            <a:r>
              <a:rPr lang="en-US"/>
              <a:t>Current legislative proposal that will require employers to disclose salary ranges in job postings whether internal, external or via third party</a:t>
            </a:r>
            <a:endParaRPr lang="en-US">
              <a:ea typeface="Calibri"/>
              <a:cs typeface="Calibri"/>
            </a:endParaRPr>
          </a:p>
          <a:p>
            <a:pPr marL="342900" indent="-342900">
              <a:buFont typeface="Arial" panose="020B0604020202020204" pitchFamily="34" charset="0"/>
              <a:buChar char="•"/>
            </a:pPr>
            <a:endParaRPr lang="en-US"/>
          </a:p>
          <a:p>
            <a:pPr marL="742950" lvl="1" indent="-285750">
              <a:buFont typeface="Courier New" panose="02070309020205020404" pitchFamily="49" charset="0"/>
              <a:buChar char="o"/>
            </a:pPr>
            <a:r>
              <a:rPr lang="en-US"/>
              <a:t>Applies to all employers with 25 or more employees</a:t>
            </a:r>
          </a:p>
          <a:p>
            <a:pPr marL="742950" lvl="1" indent="-285750">
              <a:buFont typeface="Courier New" panose="02070309020205020404" pitchFamily="49" charset="0"/>
              <a:buChar char="o"/>
            </a:pPr>
            <a:r>
              <a:rPr lang="en-US"/>
              <a:t>Includes out of state employers who have more than 25 employees working within the Commonwealth</a:t>
            </a:r>
          </a:p>
          <a:p>
            <a:pPr marL="742950" lvl="1" indent="-285750">
              <a:buFont typeface="Courier New" panose="02070309020205020404" pitchFamily="49" charset="0"/>
              <a:buChar char="o"/>
            </a:pPr>
            <a:r>
              <a:rPr lang="en-US"/>
              <a:t>Would also require disclosure for employees seeking promotions and transfers</a:t>
            </a:r>
          </a:p>
          <a:p>
            <a:pPr lvl="1"/>
            <a:endParaRPr lang="en-US"/>
          </a:p>
          <a:p>
            <a:pPr marL="342900" indent="-342900">
              <a:buFont typeface="Arial" panose="020B0604020202020204" pitchFamily="34" charset="0"/>
              <a:buChar char="•"/>
            </a:pPr>
            <a:r>
              <a:rPr lang="en-US"/>
              <a:t>Employers with over 100 employees would also be required to provide wage data to the Commonwealth </a:t>
            </a:r>
          </a:p>
          <a:p>
            <a:pPr marL="342900" indent="-342900">
              <a:buFont typeface="Arial" panose="020B0604020202020204" pitchFamily="34" charset="0"/>
              <a:buChar char="•"/>
            </a:pPr>
            <a:endParaRPr lang="en-US"/>
          </a:p>
          <a:p>
            <a:pPr marL="742950" lvl="1" indent="-285750">
              <a:buFont typeface="Courier New" panose="02070309020205020404" pitchFamily="49" charset="0"/>
              <a:buChar char="o"/>
            </a:pPr>
            <a:r>
              <a:rPr lang="en-US"/>
              <a:t>Not certain as of yet as to what needs to be reported</a:t>
            </a:r>
            <a:endParaRPr lang="en-US">
              <a:ea typeface="Calibri"/>
              <a:cs typeface="Calibri"/>
            </a:endParaRPr>
          </a:p>
        </p:txBody>
      </p:sp>
      <p:pic>
        <p:nvPicPr>
          <p:cNvPr id="3" name="Picture 2" descr="A logo of a law firm&#10;&#10;Description automatically generated">
            <a:extLst>
              <a:ext uri="{FF2B5EF4-FFF2-40B4-BE49-F238E27FC236}">
                <a16:creationId xmlns:a16="http://schemas.microsoft.com/office/drawing/2014/main" id="{7E47B91D-5DA9-E2F6-0909-5016EB445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25097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Pay Transparency Law</a:t>
            </a:r>
          </a:p>
        </p:txBody>
      </p:sp>
      <p:sp>
        <p:nvSpPr>
          <p:cNvPr id="4" name="TextBox 3">
            <a:extLst>
              <a:ext uri="{FF2B5EF4-FFF2-40B4-BE49-F238E27FC236}">
                <a16:creationId xmlns:a16="http://schemas.microsoft.com/office/drawing/2014/main" id="{D71A91BB-B2F2-8F46-80A4-F6EBCFC738D3}"/>
              </a:ext>
            </a:extLst>
          </p:cNvPr>
          <p:cNvSpPr txBox="1"/>
          <p:nvPr/>
        </p:nvSpPr>
        <p:spPr>
          <a:xfrm>
            <a:off x="290344" y="1778733"/>
            <a:ext cx="9888826" cy="4524315"/>
          </a:xfrm>
          <a:prstGeom prst="rect">
            <a:avLst/>
          </a:prstGeom>
          <a:noFill/>
        </p:spPr>
        <p:txBody>
          <a:bodyPr wrap="square" lIns="91440" tIns="45720" rIns="91440" bIns="45720" rtlCol="0" anchor="t">
            <a:spAutoFit/>
          </a:bodyPr>
          <a:lstStyle/>
          <a:p>
            <a:r>
              <a:rPr lang="en-US"/>
              <a:t>What are surrounding New England states doing with regard to pay transparency provisions?</a:t>
            </a:r>
          </a:p>
          <a:p>
            <a:endParaRPr lang="en-US"/>
          </a:p>
          <a:p>
            <a:pPr marL="800100" lvl="1" indent="-342900">
              <a:buFont typeface="Arial" panose="020B0604020202020204" pitchFamily="34" charset="0"/>
              <a:buChar char="•"/>
            </a:pPr>
            <a:r>
              <a:rPr lang="en-US"/>
              <a:t>New York City, Westchester County, and Ithaca passed such provisions in 2022</a:t>
            </a:r>
          </a:p>
          <a:p>
            <a:pPr marL="800100" lvl="1" indent="-342900">
              <a:buFont typeface="Arial" panose="020B0604020202020204" pitchFamily="34" charset="0"/>
              <a:buChar char="•"/>
            </a:pPr>
            <a:endParaRPr lang="en-US"/>
          </a:p>
          <a:p>
            <a:pPr marL="800100" lvl="1" indent="-342900">
              <a:buFont typeface="Arial" panose="020B0604020202020204" pitchFamily="34" charset="0"/>
              <a:buChar char="•"/>
            </a:pPr>
            <a:r>
              <a:rPr lang="en-US"/>
              <a:t>The state of New York law became effective September 17, 2023</a:t>
            </a:r>
            <a:endParaRPr lang="en-US">
              <a:ea typeface="Calibri"/>
              <a:cs typeface="Calibri"/>
            </a:endParaRPr>
          </a:p>
          <a:p>
            <a:pPr marL="1200150" lvl="2" indent="-285750">
              <a:buFont typeface="Courier New" panose="02070309020205020404" pitchFamily="49" charset="0"/>
              <a:buChar char="o"/>
            </a:pPr>
            <a:r>
              <a:rPr lang="en-US"/>
              <a:t>Applies to employers with four or more employees</a:t>
            </a:r>
          </a:p>
          <a:p>
            <a:pPr lvl="2"/>
            <a:endParaRPr lang="en-US"/>
          </a:p>
          <a:p>
            <a:pPr marL="800100" lvl="1" indent="-342900">
              <a:buFont typeface="Arial" panose="020B0604020202020204" pitchFamily="34" charset="0"/>
              <a:buChar char="•"/>
            </a:pPr>
            <a:r>
              <a:rPr lang="en-US"/>
              <a:t>Connecticut</a:t>
            </a:r>
          </a:p>
          <a:p>
            <a:pPr marL="1200150" lvl="2" indent="-285750">
              <a:buFont typeface="Courier New" panose="02070309020205020404" pitchFamily="49" charset="0"/>
              <a:buChar char="o"/>
            </a:pPr>
            <a:r>
              <a:rPr lang="en-US"/>
              <a:t>Provide wage range if the employee requests it during application stage</a:t>
            </a:r>
          </a:p>
          <a:p>
            <a:pPr marL="1200150" lvl="2" indent="-285750">
              <a:buFont typeface="Courier New" panose="02070309020205020404" pitchFamily="49" charset="0"/>
              <a:buChar char="o"/>
            </a:pPr>
            <a:r>
              <a:rPr lang="en-US"/>
              <a:t>Must provide salary information at hire, change in position or upon request</a:t>
            </a:r>
          </a:p>
          <a:p>
            <a:pPr lvl="2"/>
            <a:endParaRPr lang="en-US"/>
          </a:p>
          <a:p>
            <a:pPr marL="800100" lvl="1" indent="-342900">
              <a:buFont typeface="Arial" panose="020B0604020202020204" pitchFamily="34" charset="0"/>
              <a:buChar char="•"/>
            </a:pPr>
            <a:r>
              <a:rPr lang="en-US"/>
              <a:t>Rhode Island</a:t>
            </a:r>
          </a:p>
          <a:p>
            <a:pPr marL="1200150" lvl="2" indent="-285750">
              <a:buFont typeface="Courier New" panose="02070309020205020404" pitchFamily="49" charset="0"/>
              <a:buChar char="o"/>
            </a:pPr>
            <a:r>
              <a:rPr lang="en-US"/>
              <a:t>No posting requirement.  Provide salary information upon request or at hire or moving into a new position</a:t>
            </a:r>
          </a:p>
          <a:p>
            <a:pPr lvl="2"/>
            <a:endParaRPr lang="en-US"/>
          </a:p>
          <a:p>
            <a:pPr marL="800100" lvl="1" indent="-342900">
              <a:buFont typeface="Arial" panose="020B0604020202020204" pitchFamily="34" charset="0"/>
              <a:buChar char="•"/>
            </a:pPr>
            <a:r>
              <a:rPr lang="en-US"/>
              <a:t>Nothing known as of yet in New Hampshire, Maine and Vermont</a:t>
            </a:r>
          </a:p>
        </p:txBody>
      </p:sp>
      <p:pic>
        <p:nvPicPr>
          <p:cNvPr id="5" name="Picture 4" descr="A logo of a law firm&#10;&#10;Description automatically generated">
            <a:extLst>
              <a:ext uri="{FF2B5EF4-FFF2-40B4-BE49-F238E27FC236}">
                <a16:creationId xmlns:a16="http://schemas.microsoft.com/office/drawing/2014/main" id="{949B4D3F-A94C-33F3-B773-FC607A324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68784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Proposed Independent Contractor Rule</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136338"/>
            <a:ext cx="9491445" cy="286232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Biden administration has proposed new independent contractor rule which will have huge consequences if ultimately approved</a:t>
            </a: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Scheduled to take effect March 2024</a:t>
            </a:r>
          </a:p>
          <a:p>
            <a:pPr marL="800100" lvl="1" indent="-342900">
              <a:buFont typeface="Arial" panose="020B0604020202020204" pitchFamily="34" charset="0"/>
              <a:buChar char="•"/>
            </a:pPr>
            <a:endParaRPr lang="en-US"/>
          </a:p>
          <a:p>
            <a:pPr marL="342900" indent="-342900">
              <a:buFont typeface="Arial" panose="020B0604020202020204" pitchFamily="34" charset="0"/>
              <a:buChar char="•"/>
            </a:pPr>
            <a:r>
              <a:rPr lang="en-US"/>
              <a:t>Rule addresses on-going debate on whether certain classes of individuals are employees or independent contractors</a:t>
            </a:r>
            <a:endParaRPr lang="en-US">
              <a:ea typeface="Calibri"/>
              <a:cs typeface="Calibri"/>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Requires that workers be considered employees entitled to more benefits and legal protections than contractors when they are "economically dependent" on a company</a:t>
            </a:r>
          </a:p>
        </p:txBody>
      </p:sp>
      <p:pic>
        <p:nvPicPr>
          <p:cNvPr id="3" name="Picture 2" descr="A logo of a law firm&#10;&#10;Description automatically generated">
            <a:extLst>
              <a:ext uri="{FF2B5EF4-FFF2-40B4-BE49-F238E27FC236}">
                <a16:creationId xmlns:a16="http://schemas.microsoft.com/office/drawing/2014/main" id="{B83FE840-D981-3006-100B-4041DCCF2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14445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Proposed Independent Contractor Rule</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005478"/>
            <a:ext cx="9491445" cy="341632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Significant impact on app-based services that rely heavily on contract workers such as Uber, Lyft and </a:t>
            </a:r>
            <a:r>
              <a:rPr lang="en-US" err="1"/>
              <a:t>DoorDash</a:t>
            </a:r>
            <a:endParaRPr lang="en-US" err="1">
              <a:ea typeface="Calibri"/>
              <a:cs typeface="Calibri"/>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Proposed rule replaces a Trump administration regulation that said workers who own their own businesses or have the ability to work for competing companies, such as a driver for Uber and Lyft, can be treated as contractors</a:t>
            </a: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Employers traditionally classified such individuals as independent contractors</a:t>
            </a:r>
          </a:p>
          <a:p>
            <a:pPr marL="800100" lvl="1" indent="-342900">
              <a:buFont typeface="Courier New" panose="02070309020205020404" pitchFamily="49" charset="0"/>
              <a:buChar char="o"/>
            </a:pPr>
            <a:r>
              <a:rPr lang="en-US"/>
              <a:t>Most app service individuals do NOT want to be employees</a:t>
            </a:r>
          </a:p>
          <a:p>
            <a:pPr marL="800100" lvl="1" indent="-342900">
              <a:buFont typeface="Courier New" panose="02070309020205020404" pitchFamily="49" charset="0"/>
              <a:buChar char="o"/>
            </a:pPr>
            <a:endParaRPr lang="en-US"/>
          </a:p>
          <a:p>
            <a:pPr marL="1200150" lvl="2" indent="-285750">
              <a:buFont typeface="Wingdings" panose="05000000000000000000" pitchFamily="2" charset="2"/>
              <a:buChar char="§"/>
            </a:pPr>
            <a:r>
              <a:rPr lang="en-US"/>
              <a:t>May desire certain benefits but do not want to be deemed an employee of the company</a:t>
            </a:r>
          </a:p>
        </p:txBody>
      </p:sp>
      <p:pic>
        <p:nvPicPr>
          <p:cNvPr id="3" name="Picture 2" descr="A logo of a law firm&#10;&#10;Description automatically generated">
            <a:extLst>
              <a:ext uri="{FF2B5EF4-FFF2-40B4-BE49-F238E27FC236}">
                <a16:creationId xmlns:a16="http://schemas.microsoft.com/office/drawing/2014/main" id="{9E1BBB7E-CF16-0B9A-DBA8-674E8B79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191240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Proposed Independent Contractor Rule</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215126"/>
            <a:ext cx="9491445" cy="313932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Challenges to be expected</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4 Georgia freelance writers and editors have already filed litigation claiming the new proposed rule is unconstitutional</a:t>
            </a:r>
            <a:endParaRPr lang="en-US">
              <a:ea typeface="Calibri"/>
              <a:cs typeface="Calibri"/>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Uber, Lyft and </a:t>
            </a:r>
            <a:r>
              <a:rPr lang="en-US" err="1"/>
              <a:t>DoorDash</a:t>
            </a:r>
            <a:r>
              <a:rPr lang="en-US"/>
              <a:t> have in the past spent hundreds of thousands of dollars to maintain the status quo</a:t>
            </a:r>
            <a:endParaRPr lang="en-US">
              <a:ea typeface="Calibri"/>
              <a:cs typeface="Calibri"/>
            </a:endParaRP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Expect they will do it again </a:t>
            </a:r>
          </a:p>
          <a:p>
            <a:pPr marL="800100" lvl="1" indent="-342900">
              <a:buFont typeface="Arial" panose="020B0604020202020204" pitchFamily="34" charset="0"/>
              <a:buChar char="•"/>
            </a:pPr>
            <a:endParaRPr lang="en-US"/>
          </a:p>
          <a:p>
            <a:pPr marL="342900" indent="-342900">
              <a:buFont typeface="Arial" panose="020B0604020202020204" pitchFamily="34" charset="0"/>
              <a:buChar char="•"/>
            </a:pPr>
            <a:r>
              <a:rPr lang="en-US"/>
              <a:t>Stay tuned to see what happens next</a:t>
            </a:r>
          </a:p>
        </p:txBody>
      </p:sp>
      <p:pic>
        <p:nvPicPr>
          <p:cNvPr id="3" name="Picture 2" descr="A logo of a law firm&#10;&#10;Description automatically generated">
            <a:extLst>
              <a:ext uri="{FF2B5EF4-FFF2-40B4-BE49-F238E27FC236}">
                <a16:creationId xmlns:a16="http://schemas.microsoft.com/office/drawing/2014/main" id="{C04D42E3-B3E7-CCCA-F9D5-8D34C5E31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32004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Non-compete Agreements</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1902305"/>
            <a:ext cx="9491445" cy="3970318"/>
          </a:xfrm>
          <a:prstGeom prst="rect">
            <a:avLst/>
          </a:prstGeom>
          <a:noFill/>
        </p:spPr>
        <p:txBody>
          <a:bodyPr wrap="square" rtlCol="0">
            <a:spAutoFit/>
          </a:bodyPr>
          <a:lstStyle/>
          <a:p>
            <a:pPr marL="342900" indent="-342900">
              <a:buFont typeface="Arial" panose="020B0604020202020204" pitchFamily="34" charset="0"/>
              <a:buChar char="•"/>
            </a:pPr>
            <a:r>
              <a:rPr lang="en-US"/>
              <a:t>Common Question – Are non-compete agreements enforceable?</a:t>
            </a: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Researching the question was surprised that only four states have outright prohibited non-compete agreements</a:t>
            </a:r>
          </a:p>
          <a:p>
            <a:pPr marL="800100" lvl="1" indent="-342900">
              <a:buFont typeface="Courier New" panose="02070309020205020404" pitchFamily="49" charset="0"/>
              <a:buChar char="o"/>
            </a:pPr>
            <a:endParaRPr lang="en-US"/>
          </a:p>
          <a:p>
            <a:pPr marL="1200150" lvl="2" indent="-285750">
              <a:buFont typeface="Wingdings" panose="05000000000000000000" pitchFamily="2" charset="2"/>
              <a:buChar char="§"/>
            </a:pPr>
            <a:r>
              <a:rPr lang="en-US"/>
              <a:t>California</a:t>
            </a:r>
          </a:p>
          <a:p>
            <a:pPr marL="1200150" lvl="2" indent="-285750">
              <a:buFont typeface="Wingdings" panose="05000000000000000000" pitchFamily="2" charset="2"/>
              <a:buChar char="§"/>
            </a:pPr>
            <a:r>
              <a:rPr lang="en-US"/>
              <a:t>South Dakota</a:t>
            </a:r>
          </a:p>
          <a:p>
            <a:pPr marL="1200150" lvl="2" indent="-285750">
              <a:buFont typeface="Wingdings" panose="05000000000000000000" pitchFamily="2" charset="2"/>
              <a:buChar char="§"/>
            </a:pPr>
            <a:r>
              <a:rPr lang="en-US"/>
              <a:t>Oklahoma</a:t>
            </a:r>
          </a:p>
          <a:p>
            <a:pPr marL="1200150" lvl="2" indent="-285750">
              <a:buFont typeface="Wingdings" panose="05000000000000000000" pitchFamily="2" charset="2"/>
              <a:buChar char="§"/>
            </a:pPr>
            <a:r>
              <a:rPr lang="en-US"/>
              <a:t>Minnesota (as of July 1, 2023)</a:t>
            </a:r>
          </a:p>
          <a:p>
            <a:pPr marL="1200150" lvl="2" indent="-285750">
              <a:buFont typeface="Arial" panose="020B0604020202020204" pitchFamily="34" charset="0"/>
              <a:buChar char="•"/>
            </a:pPr>
            <a:endParaRPr lang="en-US"/>
          </a:p>
          <a:p>
            <a:pPr marL="342900" indent="-342900">
              <a:buFont typeface="Arial" panose="020B0604020202020204" pitchFamily="34" charset="0"/>
              <a:buChar char="•"/>
            </a:pPr>
            <a:r>
              <a:rPr lang="en-US"/>
              <a:t>On paper Massachusetts permits non-competes but do the requirements and standards to be enforceable actually make it difficult to be permitted where the effect is that MA non-competes are by design disappearing</a:t>
            </a:r>
          </a:p>
          <a:p>
            <a:pPr marL="342900" indent="-342900">
              <a:buFont typeface="Arial" panose="020B0604020202020204" pitchFamily="34" charset="0"/>
              <a:buChar char="•"/>
            </a:pPr>
            <a:endParaRPr lang="en-US"/>
          </a:p>
        </p:txBody>
      </p:sp>
      <p:pic>
        <p:nvPicPr>
          <p:cNvPr id="3" name="Picture 2" descr="A logo of a law firm&#10;&#10;Description automatically generated">
            <a:extLst>
              <a:ext uri="{FF2B5EF4-FFF2-40B4-BE49-F238E27FC236}">
                <a16:creationId xmlns:a16="http://schemas.microsoft.com/office/drawing/2014/main" id="{65625239-4129-1589-687A-E0B44563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288796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Non-compete Agreements</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215126"/>
            <a:ext cx="9491445" cy="397031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Massachusetts requires amongst other things a non-compete to contain certain language in order for it to even remotely be considered enforceable</a:t>
            </a: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Agreement must be clear containing plain language</a:t>
            </a:r>
          </a:p>
          <a:p>
            <a:pPr marL="800100" lvl="1" indent="-342900">
              <a:buFont typeface="Courier New" panose="02070309020205020404" pitchFamily="49" charset="0"/>
              <a:buChar char="o"/>
            </a:pPr>
            <a:r>
              <a:rPr lang="en-US"/>
              <a:t>Employee must specifically be advised of right to seek counsel</a:t>
            </a:r>
          </a:p>
          <a:p>
            <a:pPr marL="800100" lvl="1" indent="-342900">
              <a:buFont typeface="Courier New" panose="02070309020205020404" pitchFamily="49" charset="0"/>
              <a:buChar char="o"/>
            </a:pPr>
            <a:r>
              <a:rPr lang="en-US"/>
              <a:t>Employee must be paid at least fifty percent of his/her salary during the restrictive non-compete period</a:t>
            </a:r>
            <a:endParaRPr lang="en-US">
              <a:ea typeface="Calibri"/>
              <a:cs typeface="Calibri"/>
            </a:endParaRPr>
          </a:p>
          <a:p>
            <a:pPr marL="800100" lvl="1" indent="-342900">
              <a:buFont typeface="Courier New" panose="02070309020205020404" pitchFamily="49" charset="0"/>
              <a:buChar char="o"/>
            </a:pPr>
            <a:endParaRPr lang="en-US"/>
          </a:p>
          <a:p>
            <a:pPr marL="1200150" lvl="2" indent="-285750">
              <a:buFont typeface="Wingdings" panose="05000000000000000000" pitchFamily="2" charset="2"/>
              <a:buChar char="§"/>
            </a:pPr>
            <a:r>
              <a:rPr lang="en-US"/>
              <a:t>Example – Employee making $100,000 per year is let go and a non-compete agreement says will not work for a competitor for one year.  Must pay that employee $50,000.00 for non-compete provision to be enforceable</a:t>
            </a:r>
          </a:p>
          <a:p>
            <a:pPr marL="1200150" lvl="2" indent="-285750">
              <a:buFont typeface="Wingdings" panose="05000000000000000000" pitchFamily="2" charset="2"/>
              <a:buChar char="§"/>
            </a:pPr>
            <a:r>
              <a:rPr lang="en-US"/>
              <a:t>Most employers will NOT pay this</a:t>
            </a:r>
          </a:p>
          <a:p>
            <a:pPr marL="1200150" lvl="2" indent="-285750">
              <a:buFont typeface="Wingdings" panose="05000000000000000000" pitchFamily="2" charset="2"/>
              <a:buChar char="§"/>
            </a:pPr>
            <a:r>
              <a:rPr lang="en-US"/>
              <a:t>Effect – non-competes are disappearing in Massachusetts</a:t>
            </a:r>
          </a:p>
          <a:p>
            <a:pPr marL="742950" lvl="1" indent="-285750">
              <a:buFont typeface="Arial" panose="020B0604020202020204" pitchFamily="34" charset="0"/>
              <a:buChar char="•"/>
            </a:pPr>
            <a:endParaRPr lang="en-US"/>
          </a:p>
        </p:txBody>
      </p:sp>
      <p:pic>
        <p:nvPicPr>
          <p:cNvPr id="3" name="Picture 2" descr="A logo of a law firm&#10;&#10;Description automatically generated">
            <a:extLst>
              <a:ext uri="{FF2B5EF4-FFF2-40B4-BE49-F238E27FC236}">
                <a16:creationId xmlns:a16="http://schemas.microsoft.com/office/drawing/2014/main" id="{7660CF26-A9DB-EBE4-0DAB-07DA1E4DC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32216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Non-compete Agreements</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1801058"/>
            <a:ext cx="10026283" cy="4801314"/>
          </a:xfrm>
          <a:prstGeom prst="rect">
            <a:avLst/>
          </a:prstGeom>
          <a:noFill/>
        </p:spPr>
        <p:txBody>
          <a:bodyPr wrap="square" rtlCol="0">
            <a:spAutoFit/>
          </a:bodyPr>
          <a:lstStyle/>
          <a:p>
            <a:r>
              <a:rPr lang="en-US"/>
              <a:t>Other New England States</a:t>
            </a:r>
          </a:p>
          <a:p>
            <a:pPr marL="800100" lvl="1" indent="-342900">
              <a:buFont typeface="Arial" panose="020B0604020202020204" pitchFamily="34" charset="0"/>
              <a:buChar char="•"/>
            </a:pPr>
            <a:r>
              <a:rPr lang="en-US"/>
              <a:t>Connecticut</a:t>
            </a:r>
          </a:p>
          <a:p>
            <a:pPr marL="1200150" lvl="2" indent="-285750">
              <a:buFont typeface="Courier New" panose="02070309020205020404" pitchFamily="49" charset="0"/>
              <a:buChar char="o"/>
            </a:pPr>
            <a:r>
              <a:rPr lang="en-US"/>
              <a:t>Permitted with standard of fairness of protection to employer versus extent of restraint on employee.  Look to extent of interference with public interest</a:t>
            </a:r>
          </a:p>
          <a:p>
            <a:pPr marL="1200150" lvl="2" indent="-285750">
              <a:buFont typeface="Arial" panose="020B0604020202020204" pitchFamily="34" charset="0"/>
              <a:buChar char="•"/>
            </a:pPr>
            <a:endParaRPr lang="en-US"/>
          </a:p>
          <a:p>
            <a:pPr marL="800100" lvl="1" indent="-342900">
              <a:buFont typeface="Arial" panose="020B0604020202020204" pitchFamily="34" charset="0"/>
              <a:buChar char="•"/>
            </a:pPr>
            <a:r>
              <a:rPr lang="en-US"/>
              <a:t>Maine</a:t>
            </a:r>
          </a:p>
          <a:p>
            <a:pPr marL="1200150" lvl="2" indent="-285750">
              <a:buFont typeface="Courier New" panose="02070309020205020404" pitchFamily="49" charset="0"/>
              <a:buChar char="o"/>
            </a:pPr>
            <a:r>
              <a:rPr lang="en-US"/>
              <a:t>No broader than necessary to protect employer’s legitimate business interest.  No undue hardship to employee</a:t>
            </a:r>
          </a:p>
          <a:p>
            <a:pPr marL="1200150" lvl="2" indent="-285750">
              <a:buFont typeface="Arial" panose="020B0604020202020204" pitchFamily="34" charset="0"/>
              <a:buChar char="•"/>
            </a:pPr>
            <a:endParaRPr lang="en-US"/>
          </a:p>
          <a:p>
            <a:pPr marL="800100" lvl="1" indent="-342900">
              <a:buFont typeface="Arial" panose="020B0604020202020204" pitchFamily="34" charset="0"/>
              <a:buChar char="•"/>
            </a:pPr>
            <a:r>
              <a:rPr lang="en-US"/>
              <a:t>New Hampshire</a:t>
            </a:r>
          </a:p>
          <a:p>
            <a:pPr marL="1200150" lvl="2" indent="-285750">
              <a:buFont typeface="Courier New" panose="02070309020205020404" pitchFamily="49" charset="0"/>
              <a:buChar char="o"/>
            </a:pPr>
            <a:r>
              <a:rPr lang="en-US"/>
              <a:t>Same as Maine with addition that provisions cannot be injurious to public interest</a:t>
            </a:r>
          </a:p>
          <a:p>
            <a:pPr marL="1200150" lvl="2" indent="-285750">
              <a:buFont typeface="Arial" panose="020B0604020202020204" pitchFamily="34" charset="0"/>
              <a:buChar char="•"/>
            </a:pPr>
            <a:endParaRPr lang="en-US"/>
          </a:p>
          <a:p>
            <a:pPr marL="800100" lvl="1" indent="-342900">
              <a:buFont typeface="Arial" panose="020B0604020202020204" pitchFamily="34" charset="0"/>
              <a:buChar char="•"/>
            </a:pPr>
            <a:r>
              <a:rPr lang="en-US"/>
              <a:t>New York</a:t>
            </a:r>
          </a:p>
          <a:p>
            <a:pPr marL="1200150" lvl="2" indent="-285750">
              <a:buFont typeface="Courier New" panose="02070309020205020404" pitchFamily="49" charset="0"/>
              <a:buChar char="o"/>
            </a:pPr>
            <a:r>
              <a:rPr lang="en-US"/>
              <a:t>Similar to New Hampshire</a:t>
            </a:r>
          </a:p>
          <a:p>
            <a:pPr marL="1200150" lvl="2" indent="-285750">
              <a:buFont typeface="Arial" panose="020B0604020202020204" pitchFamily="34" charset="0"/>
              <a:buChar char="•"/>
            </a:pPr>
            <a:endParaRPr lang="en-US"/>
          </a:p>
          <a:p>
            <a:pPr marL="800100" lvl="1" indent="-342900">
              <a:buFont typeface="Arial" panose="020B0604020202020204" pitchFamily="34" charset="0"/>
              <a:buChar char="•"/>
            </a:pPr>
            <a:r>
              <a:rPr lang="en-US"/>
              <a:t>Vermont</a:t>
            </a:r>
          </a:p>
          <a:p>
            <a:pPr marL="1200150" lvl="2" indent="-285750">
              <a:buFont typeface="Courier New" panose="02070309020205020404" pitchFamily="49" charset="0"/>
              <a:buChar char="o"/>
            </a:pPr>
            <a:r>
              <a:rPr lang="en-US"/>
              <a:t>Same as above</a:t>
            </a:r>
          </a:p>
        </p:txBody>
      </p:sp>
      <p:pic>
        <p:nvPicPr>
          <p:cNvPr id="3" name="Picture 2" descr="A logo of a law firm&#10;&#10;Description automatically generated">
            <a:extLst>
              <a:ext uri="{FF2B5EF4-FFF2-40B4-BE49-F238E27FC236}">
                <a16:creationId xmlns:a16="http://schemas.microsoft.com/office/drawing/2014/main" id="{19386250-9E89-749D-C3C3-A745127A9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385492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Social Justice Attire At Work</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1801058"/>
            <a:ext cx="10026283" cy="461665"/>
          </a:xfrm>
          <a:prstGeom prst="rect">
            <a:avLst/>
          </a:prstGeom>
          <a:noFill/>
        </p:spPr>
        <p:txBody>
          <a:bodyPr wrap="square" rtlCol="0">
            <a:spAutoFit/>
          </a:bodyPr>
          <a:lstStyle/>
          <a:p>
            <a:r>
              <a:rPr lang="en-US" sz="2400" b="1"/>
              <a:t>Appropriate for the workplace?</a:t>
            </a:r>
          </a:p>
        </p:txBody>
      </p:sp>
      <p:pic>
        <p:nvPicPr>
          <p:cNvPr id="3" name="Content Placeholder 3">
            <a:extLst>
              <a:ext uri="{FF2B5EF4-FFF2-40B4-BE49-F238E27FC236}">
                <a16:creationId xmlns:a16="http://schemas.microsoft.com/office/drawing/2014/main" id="{39834B7D-4228-2AA4-9FD2-B19203DDDA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3651" y="2252180"/>
            <a:ext cx="3135169" cy="3323704"/>
          </a:xfrm>
        </p:spPr>
      </p:pic>
      <p:pic>
        <p:nvPicPr>
          <p:cNvPr id="5" name="Picture 4">
            <a:extLst>
              <a:ext uri="{FF2B5EF4-FFF2-40B4-BE49-F238E27FC236}">
                <a16:creationId xmlns:a16="http://schemas.microsoft.com/office/drawing/2014/main" id="{CE9DCEF1-E0E5-2849-0D51-454D9BCDCD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483" y="2464962"/>
            <a:ext cx="2677428" cy="2769754"/>
          </a:xfrm>
          <a:prstGeom prst="rect">
            <a:avLst/>
          </a:prstGeom>
        </p:spPr>
      </p:pic>
      <p:pic>
        <p:nvPicPr>
          <p:cNvPr id="6" name="Picture 5">
            <a:extLst>
              <a:ext uri="{FF2B5EF4-FFF2-40B4-BE49-F238E27FC236}">
                <a16:creationId xmlns:a16="http://schemas.microsoft.com/office/drawing/2014/main" id="{098C9F5D-B9B4-93D6-B1C9-AAFDFCC46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3697" y="3424952"/>
            <a:ext cx="3316655" cy="3081351"/>
          </a:xfrm>
          <a:prstGeom prst="rect">
            <a:avLst/>
          </a:prstGeom>
        </p:spPr>
      </p:pic>
      <p:pic>
        <p:nvPicPr>
          <p:cNvPr id="7" name="Picture 6" descr="A logo of a law firm&#10;&#10;Description automatically generated">
            <a:extLst>
              <a:ext uri="{FF2B5EF4-FFF2-40B4-BE49-F238E27FC236}">
                <a16:creationId xmlns:a16="http://schemas.microsoft.com/office/drawing/2014/main" id="{2E58E7E7-650C-4AF7-47AE-FFA4D0853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132508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7016-BDAF-FABB-577D-BE73AFF71957}"/>
              </a:ext>
            </a:extLst>
          </p:cNvPr>
          <p:cNvSpPr>
            <a:spLocks noGrp="1"/>
          </p:cNvSpPr>
          <p:nvPr>
            <p:ph type="title"/>
          </p:nvPr>
        </p:nvSpPr>
        <p:spPr/>
        <p:txBody>
          <a:bodyPr/>
          <a:lstStyle/>
          <a:p>
            <a:r>
              <a:rPr lang="en-US"/>
              <a:t>Welcome</a:t>
            </a:r>
          </a:p>
        </p:txBody>
      </p:sp>
      <p:sp>
        <p:nvSpPr>
          <p:cNvPr id="5" name="Rectangle 4">
            <a:extLst>
              <a:ext uri="{FF2B5EF4-FFF2-40B4-BE49-F238E27FC236}">
                <a16:creationId xmlns:a16="http://schemas.microsoft.com/office/drawing/2014/main" id="{5ABB5DBB-1BB2-627E-6916-FC58A2646588}"/>
              </a:ext>
            </a:extLst>
          </p:cNvPr>
          <p:cNvSpPr/>
          <p:nvPr/>
        </p:nvSpPr>
        <p:spPr>
          <a:xfrm>
            <a:off x="0" y="1484387"/>
            <a:ext cx="7120467" cy="53736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41922A-A8D0-67C6-31C7-B35249463201}"/>
              </a:ext>
            </a:extLst>
          </p:cNvPr>
          <p:cNvPicPr>
            <a:picLocks noChangeAspect="1"/>
          </p:cNvPicPr>
          <p:nvPr/>
        </p:nvPicPr>
        <p:blipFill>
          <a:blip r:embed="rId2"/>
          <a:stretch>
            <a:fillRect/>
          </a:stretch>
        </p:blipFill>
        <p:spPr>
          <a:xfrm>
            <a:off x="6764867" y="1484386"/>
            <a:ext cx="5427133" cy="5373613"/>
          </a:xfrm>
          <a:prstGeom prst="rect">
            <a:avLst/>
          </a:prstGeom>
        </p:spPr>
      </p:pic>
      <p:sp>
        <p:nvSpPr>
          <p:cNvPr id="6" name="TextBox 5">
            <a:extLst>
              <a:ext uri="{FF2B5EF4-FFF2-40B4-BE49-F238E27FC236}">
                <a16:creationId xmlns:a16="http://schemas.microsoft.com/office/drawing/2014/main" id="{3FAE57C0-40A8-F237-6129-17DA9A40BFE5}"/>
              </a:ext>
            </a:extLst>
          </p:cNvPr>
          <p:cNvSpPr txBox="1"/>
          <p:nvPr/>
        </p:nvSpPr>
        <p:spPr>
          <a:xfrm>
            <a:off x="643467" y="2184400"/>
            <a:ext cx="5223933" cy="2554545"/>
          </a:xfrm>
          <a:prstGeom prst="rect">
            <a:avLst/>
          </a:prstGeom>
          <a:noFill/>
        </p:spPr>
        <p:txBody>
          <a:bodyPr wrap="square" rtlCol="0">
            <a:spAutoFit/>
          </a:bodyPr>
          <a:lstStyle/>
          <a:p>
            <a:r>
              <a:rPr lang="en-US" sz="3200">
                <a:solidFill>
                  <a:schemeClr val="bg1"/>
                </a:solidFill>
                <a:latin typeface="Georgia Pro Semibold" panose="020F0502020204030204" pitchFamily="18" charset="0"/>
              </a:rPr>
              <a:t>“The light at the end of the tunnel is just the light of an oncoming train.”</a:t>
            </a:r>
          </a:p>
          <a:p>
            <a:endParaRPr lang="en-US" sz="3200">
              <a:solidFill>
                <a:schemeClr val="bg1"/>
              </a:solidFill>
              <a:latin typeface="Georgia Pro Semibold" panose="020F0502020204030204" pitchFamily="18" charset="0"/>
            </a:endParaRPr>
          </a:p>
          <a:p>
            <a:r>
              <a:rPr lang="en-US" sz="3200">
                <a:solidFill>
                  <a:schemeClr val="bg1"/>
                </a:solidFill>
                <a:latin typeface="Georgia Pro Semibold" panose="020F0502020204030204" pitchFamily="18" charset="0"/>
              </a:rPr>
              <a:t> </a:t>
            </a:r>
            <a:r>
              <a:rPr lang="en-US" sz="2400">
                <a:solidFill>
                  <a:schemeClr val="bg1"/>
                </a:solidFill>
                <a:latin typeface="Georgia Pro Semibold" panose="020F0502020204030204" pitchFamily="18" charset="0"/>
              </a:rPr>
              <a:t>- Robert Lowell, Boston Poet</a:t>
            </a:r>
          </a:p>
        </p:txBody>
      </p:sp>
    </p:spTree>
    <p:extLst>
      <p:ext uri="{BB962C8B-B14F-4D97-AF65-F5344CB8AC3E}">
        <p14:creationId xmlns:p14="http://schemas.microsoft.com/office/powerpoint/2010/main" val="1247154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dirty="0">
                <a:latin typeface="Open Sans"/>
                <a:ea typeface="Open Sans"/>
                <a:cs typeface="Open Sans"/>
              </a:rPr>
              <a:t>Social Justice Attire At Work</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1904575"/>
            <a:ext cx="10026283" cy="397031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Are such t-shirts acceptable at work?</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With world events such attire may be popular for employees depending upon the workplace</a:t>
            </a:r>
            <a:endParaRPr lang="en-US">
              <a:ea typeface="Calibri"/>
              <a:cs typeface="Calibri"/>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Things to consider</a:t>
            </a:r>
          </a:p>
          <a:p>
            <a:pPr marL="800100" lvl="1" indent="-342900">
              <a:buFont typeface="Courier New" panose="02070309020205020404" pitchFamily="49" charset="0"/>
              <a:buChar char="o"/>
            </a:pPr>
            <a:r>
              <a:rPr lang="en-US"/>
              <a:t>What does your handbook say</a:t>
            </a:r>
          </a:p>
          <a:p>
            <a:pPr marL="1200150" lvl="2" indent="-285750">
              <a:buFont typeface="Wingdings" panose="05000000000000000000" pitchFamily="2" charset="2"/>
              <a:buChar char="§"/>
            </a:pPr>
            <a:r>
              <a:rPr lang="en-US"/>
              <a:t>Ban ALL social justice and political attire</a:t>
            </a:r>
          </a:p>
          <a:p>
            <a:pPr marL="1200150" lvl="2" indent="-285750">
              <a:buFont typeface="Wingdings" panose="05000000000000000000" pitchFamily="2" charset="2"/>
              <a:buChar char="§"/>
            </a:pPr>
            <a:r>
              <a:rPr lang="en-US"/>
              <a:t>Does the attire create a hostile environment</a:t>
            </a:r>
          </a:p>
          <a:p>
            <a:pPr marL="1200150" lvl="2" indent="-285750">
              <a:buFont typeface="Wingdings" panose="05000000000000000000" pitchFamily="2" charset="2"/>
              <a:buChar char="§"/>
            </a:pPr>
            <a:r>
              <a:rPr lang="en-US"/>
              <a:t>Does the underlying meaning of what is depicted matter</a:t>
            </a:r>
          </a:p>
          <a:p>
            <a:pPr marL="1657350" lvl="3" indent="-285750">
              <a:buFont typeface="Courier New" panose="02070309020205020404" pitchFamily="49" charset="0"/>
              <a:buChar char="o"/>
            </a:pPr>
            <a:r>
              <a:rPr lang="en-US"/>
              <a:t>Palestine organization – annihilate Israelis</a:t>
            </a:r>
          </a:p>
          <a:p>
            <a:pPr marL="1657350" lvl="3" indent="-285750">
              <a:buFont typeface="Courier New" panose="02070309020205020404" pitchFamily="49" charset="0"/>
              <a:buChar char="o"/>
            </a:pPr>
            <a:r>
              <a:rPr lang="en-US"/>
              <a:t>BLM organization – equal justice for all</a:t>
            </a:r>
          </a:p>
          <a:p>
            <a:pPr marL="2114550" lvl="4" indent="-285750">
              <a:buFont typeface="Wingdings" panose="05000000000000000000" pitchFamily="2" charset="2"/>
              <a:buChar char="§"/>
            </a:pPr>
            <a:r>
              <a:rPr lang="en-US"/>
              <a:t>Does the difference in purpose matter</a:t>
            </a:r>
          </a:p>
          <a:p>
            <a:pPr marL="2114550" lvl="4" indent="-285750">
              <a:buFont typeface="Arial" panose="020B0604020202020204" pitchFamily="34" charset="0"/>
              <a:buChar char="•"/>
            </a:pPr>
            <a:endParaRPr lang="en-US"/>
          </a:p>
          <a:p>
            <a:pPr marL="800100" lvl="1" indent="-342900">
              <a:buFont typeface="Courier New" panose="02070309020205020404" pitchFamily="49" charset="0"/>
              <a:buChar char="o"/>
            </a:pPr>
            <a:r>
              <a:rPr lang="en-US"/>
              <a:t>How to approach employees</a:t>
            </a:r>
          </a:p>
        </p:txBody>
      </p:sp>
      <p:pic>
        <p:nvPicPr>
          <p:cNvPr id="3" name="Picture 2" descr="A logo of a law firm&#10;&#10;Description automatically generated">
            <a:extLst>
              <a:ext uri="{FF2B5EF4-FFF2-40B4-BE49-F238E27FC236}">
                <a16:creationId xmlns:a16="http://schemas.microsoft.com/office/drawing/2014/main" id="{802ECEDF-DE6D-2C04-8458-316AA3282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73893"/>
            <a:ext cx="1722486" cy="1033285"/>
          </a:xfrm>
          <a:prstGeom prst="rect">
            <a:avLst/>
          </a:prstGeom>
        </p:spPr>
      </p:pic>
    </p:spTree>
    <p:extLst>
      <p:ext uri="{BB962C8B-B14F-4D97-AF65-F5344CB8AC3E}">
        <p14:creationId xmlns:p14="http://schemas.microsoft.com/office/powerpoint/2010/main" val="177887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44ADC64-8269-1C16-3669-A584D0BD48F4}"/>
              </a:ext>
            </a:extLst>
          </p:cNvPr>
          <p:cNvSpPr txBox="1">
            <a:spLocks/>
          </p:cNvSpPr>
          <p:nvPr/>
        </p:nvSpPr>
        <p:spPr>
          <a:xfrm>
            <a:off x="1903354" y="2406771"/>
            <a:ext cx="8385292" cy="36713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4000">
                <a:solidFill>
                  <a:srgbClr val="005A85"/>
                </a:solidFill>
                <a:latin typeface="Open Sans"/>
                <a:ea typeface="Open Sans"/>
                <a:cs typeface="Open Sans"/>
              </a:rPr>
              <a:t>Questions Will Be Addressed During The Q&amp;A, Please Submit via the “Questions” Field</a:t>
            </a:r>
          </a:p>
        </p:txBody>
      </p:sp>
    </p:spTree>
    <p:extLst>
      <p:ext uri="{BB962C8B-B14F-4D97-AF65-F5344CB8AC3E}">
        <p14:creationId xmlns:p14="http://schemas.microsoft.com/office/powerpoint/2010/main" val="76066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656294" y="3193478"/>
            <a:ext cx="4298342" cy="1325563"/>
          </a:xfrm>
        </p:spPr>
        <p:txBody>
          <a:bodyPr>
            <a:noAutofit/>
          </a:bodyPr>
          <a:lstStyle/>
          <a:p>
            <a:pPr algn="ctr"/>
            <a:r>
              <a:rPr lang="en-US" sz="4800">
                <a:solidFill>
                  <a:srgbClr val="005A85"/>
                </a:solidFill>
              </a:rPr>
              <a:t>Employee Work Flexibility</a:t>
            </a:r>
          </a:p>
        </p:txBody>
      </p:sp>
      <p:cxnSp>
        <p:nvCxnSpPr>
          <p:cNvPr id="6" name="Straight Connector 5">
            <a:extLst>
              <a:ext uri="{FF2B5EF4-FFF2-40B4-BE49-F238E27FC236}">
                <a16:creationId xmlns:a16="http://schemas.microsoft.com/office/drawing/2014/main" id="{E0C8DF50-753C-D14C-BF33-869338812D42}"/>
              </a:ext>
            </a:extLst>
          </p:cNvPr>
          <p:cNvCxnSpPr>
            <a:cxnSpLocks/>
          </p:cNvCxnSpPr>
          <p:nvPr/>
        </p:nvCxnSpPr>
        <p:spPr>
          <a:xfrm>
            <a:off x="5264776" y="2270733"/>
            <a:ext cx="0" cy="3914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Content Placeholder 3">
            <a:extLst>
              <a:ext uri="{FF2B5EF4-FFF2-40B4-BE49-F238E27FC236}">
                <a16:creationId xmlns:a16="http://schemas.microsoft.com/office/drawing/2014/main" id="{D26A36EB-0E5B-CB1E-BC7C-75460F81DBF7}"/>
              </a:ext>
            </a:extLst>
          </p:cNvPr>
          <p:cNvPicPr/>
          <p:nvPr/>
        </p:nvPicPr>
        <p:blipFill>
          <a:blip r:embed="rId2">
            <a:extLst>
              <a:ext uri="{28A0092B-C50C-407E-A947-70E740481C1C}">
                <a14:useLocalDpi xmlns:a14="http://schemas.microsoft.com/office/drawing/2010/main" val="0"/>
              </a:ext>
            </a:extLst>
          </a:blip>
          <a:srcRect/>
          <a:stretch/>
        </p:blipFill>
        <p:spPr>
          <a:xfrm>
            <a:off x="1083384" y="1879125"/>
            <a:ext cx="2272462" cy="2272462"/>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449089D8-2A8B-0033-7CF4-F7AEE43763BD}"/>
              </a:ext>
            </a:extLst>
          </p:cNvPr>
          <p:cNvSpPr txBox="1"/>
          <p:nvPr/>
        </p:nvSpPr>
        <p:spPr>
          <a:xfrm>
            <a:off x="37869" y="4279563"/>
            <a:ext cx="4363489" cy="707886"/>
          </a:xfrm>
          <a:prstGeom prst="rect">
            <a:avLst/>
          </a:prstGeom>
          <a:noFill/>
        </p:spPr>
        <p:txBody>
          <a:bodyPr wrap="square">
            <a:spAutoFit/>
          </a:bodyPr>
          <a:lstStyle/>
          <a:p>
            <a:pPr algn="ctr"/>
            <a:r>
              <a:rPr lang="en-US" sz="2000" b="1">
                <a:solidFill>
                  <a:srgbClr val="004772"/>
                </a:solidFill>
                <a:latin typeface="Georgia Pro"/>
              </a:rPr>
              <a:t>Michelle Ferero</a:t>
            </a:r>
            <a:br>
              <a:rPr lang="en-US" sz="2000" b="1">
                <a:solidFill>
                  <a:srgbClr val="004772"/>
                </a:solidFill>
                <a:latin typeface="Georgia Pro"/>
              </a:rPr>
            </a:br>
            <a:r>
              <a:rPr lang="en-US" sz="2000">
                <a:solidFill>
                  <a:srgbClr val="004772"/>
                </a:solidFill>
                <a:latin typeface="Georgia Pro"/>
              </a:rPr>
              <a:t>Partner</a:t>
            </a:r>
          </a:p>
        </p:txBody>
      </p:sp>
      <p:pic>
        <p:nvPicPr>
          <p:cNvPr id="9" name="Picture 8" descr="A close-up of a logo&#10;&#10;Description automatically generated">
            <a:extLst>
              <a:ext uri="{FF2B5EF4-FFF2-40B4-BE49-F238E27FC236}">
                <a16:creationId xmlns:a16="http://schemas.microsoft.com/office/drawing/2014/main" id="{EDA0846A-CDAB-528C-10CA-2633A0F45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84" y="5356990"/>
            <a:ext cx="2323964" cy="1113900"/>
          </a:xfrm>
          <a:prstGeom prst="rect">
            <a:avLst/>
          </a:prstGeom>
        </p:spPr>
      </p:pic>
    </p:spTree>
    <p:extLst>
      <p:ext uri="{BB962C8B-B14F-4D97-AF65-F5344CB8AC3E}">
        <p14:creationId xmlns:p14="http://schemas.microsoft.com/office/powerpoint/2010/main" val="894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About Michelle…</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143521"/>
            <a:ext cx="9359660" cy="3431837"/>
          </a:xfrm>
          <a:prstGeom prst="rect">
            <a:avLst/>
          </a:prstGeom>
          <a:noFill/>
        </p:spPr>
        <p:txBody>
          <a:bodyPr wrap="square" lIns="91440" tIns="45720" rIns="91440" bIns="45720" rtlCol="0" anchor="t">
            <a:spAutoFit/>
          </a:bodyPr>
          <a:lstStyle/>
          <a:p>
            <a:pPr marL="285750" lvl="0" indent="-285750">
              <a:lnSpc>
                <a:spcPct val="110000"/>
              </a:lnSpc>
              <a:spcBef>
                <a:spcPts val="0"/>
              </a:spcBef>
              <a:spcAft>
                <a:spcPts val="800"/>
              </a:spcAft>
              <a:buFont typeface="Arial" panose="020B0604020202020204" pitchFamily="34" charset="0"/>
              <a:buChar char="•"/>
              <a:tabLst>
                <a:tab pos="457200" algn="l"/>
              </a:tabLst>
            </a:pPr>
            <a:r>
              <a:rPr lang="en-US"/>
              <a:t>Over </a:t>
            </a:r>
            <a:r>
              <a:rPr lang="en-US" b="0" i="0">
                <a:effectLst/>
              </a:rPr>
              <a:t>two decades of experience as a highly accomplished HR executive dedicated to assisting businesses with strategic people solutions. </a:t>
            </a:r>
          </a:p>
          <a:p>
            <a:pPr marL="285750" indent="-285750">
              <a:lnSpc>
                <a:spcPct val="110000"/>
              </a:lnSpc>
              <a:spcAft>
                <a:spcPts val="800"/>
              </a:spcAft>
              <a:buFont typeface="Arial" panose="020B0604020202020204" pitchFamily="34" charset="0"/>
              <a:buChar char="•"/>
              <a:tabLst>
                <a:tab pos="457200" algn="l"/>
              </a:tabLst>
            </a:pPr>
            <a:r>
              <a:rPr lang="en-US" b="0" i="0">
                <a:effectLst/>
              </a:rPr>
              <a:t>Extensive experience in talent </a:t>
            </a:r>
            <a:r>
              <a:rPr lang="en-US"/>
              <a:t>management and</a:t>
            </a:r>
            <a:r>
              <a:rPr lang="en-US" b="0" i="0">
                <a:effectLst/>
              </a:rPr>
              <a:t> organizational development, operating at both the national and international level.</a:t>
            </a:r>
            <a:endParaRPr lang="en-US" b="0" i="0">
              <a:effectLst/>
              <a:ea typeface="Calibri"/>
              <a:cs typeface="Calibri"/>
            </a:endParaRPr>
          </a:p>
          <a:p>
            <a:pPr marL="285750" lvl="0" indent="-285750">
              <a:lnSpc>
                <a:spcPct val="110000"/>
              </a:lnSpc>
              <a:spcBef>
                <a:spcPts val="0"/>
              </a:spcBef>
              <a:spcAft>
                <a:spcPts val="800"/>
              </a:spcAft>
              <a:buFont typeface="Arial" panose="020B0604020202020204" pitchFamily="34" charset="0"/>
              <a:buChar char="•"/>
              <a:tabLst>
                <a:tab pos="457200" algn="l"/>
              </a:tabLst>
            </a:pPr>
            <a:r>
              <a:rPr lang="en-US" b="0" i="0">
                <a:effectLst/>
              </a:rPr>
              <a:t>Prior to joining P&amp;C Consulting, served as the Senior Vice President of Corporate Human Resources at Hitachi Cable America and held key leadership roles at Methuen Construction (an MWH Company), the Consigli Building Group, and the Middlesex District Attorney's Office.</a:t>
            </a:r>
          </a:p>
          <a:p>
            <a:pPr marL="285750" indent="-285750">
              <a:lnSpc>
                <a:spcPct val="110000"/>
              </a:lnSpc>
              <a:spcAft>
                <a:spcPts val="800"/>
              </a:spcAft>
              <a:buFont typeface="Arial" panose="020B0604020202020204" pitchFamily="34" charset="0"/>
              <a:buChar char="•"/>
              <a:tabLst>
                <a:tab pos="457200" algn="l"/>
              </a:tabLst>
            </a:pPr>
            <a:r>
              <a:rPr lang="en-US" b="0" i="0">
                <a:effectLst/>
              </a:rPr>
              <a:t>A SHRM Senior Certified Professional in Human Resources, a certified paralegal and </a:t>
            </a:r>
            <a:r>
              <a:rPr lang="en-US"/>
              <a:t>hold </a:t>
            </a:r>
            <a:r>
              <a:rPr lang="en-US" b="0" i="0">
                <a:effectLst/>
              </a:rPr>
              <a:t>a Master's Degree in Human Resources Management along with various other specialty HR certifications.</a:t>
            </a:r>
            <a:r>
              <a:rPr lang="en-US"/>
              <a:t> </a:t>
            </a:r>
            <a:endParaRPr lang="en-US" b="0" i="0">
              <a:effectLst/>
              <a:ea typeface="Calibri"/>
              <a:cs typeface="Calibri"/>
            </a:endParaRPr>
          </a:p>
        </p:txBody>
      </p:sp>
      <p:pic>
        <p:nvPicPr>
          <p:cNvPr id="3" name="Picture 2" descr="A close-up of a logo&#10;&#10;Description automatically generated">
            <a:extLst>
              <a:ext uri="{FF2B5EF4-FFF2-40B4-BE49-F238E27FC236}">
                <a16:creationId xmlns:a16="http://schemas.microsoft.com/office/drawing/2014/main" id="{FE6524E9-2A6F-48EB-1E3F-A8D509EF4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991" y="5805576"/>
            <a:ext cx="1672405" cy="801601"/>
          </a:xfrm>
          <a:prstGeom prst="rect">
            <a:avLst/>
          </a:prstGeom>
        </p:spPr>
      </p:pic>
    </p:spTree>
    <p:extLst>
      <p:ext uri="{BB962C8B-B14F-4D97-AF65-F5344CB8AC3E}">
        <p14:creationId xmlns:p14="http://schemas.microsoft.com/office/powerpoint/2010/main" val="8440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What is it?</a:t>
            </a:r>
          </a:p>
        </p:txBody>
      </p:sp>
      <p:sp>
        <p:nvSpPr>
          <p:cNvPr id="4" name="TextBox 3">
            <a:extLst>
              <a:ext uri="{FF2B5EF4-FFF2-40B4-BE49-F238E27FC236}">
                <a16:creationId xmlns:a16="http://schemas.microsoft.com/office/drawing/2014/main" id="{D71A91BB-B2F2-8F46-80A4-F6EBCFC738D3}"/>
              </a:ext>
            </a:extLst>
          </p:cNvPr>
          <p:cNvSpPr txBox="1"/>
          <p:nvPr/>
        </p:nvSpPr>
        <p:spPr>
          <a:xfrm>
            <a:off x="517545" y="1666242"/>
            <a:ext cx="6962444" cy="480131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When the employer provides some level of freedom to its employees to choose the time (when), location (where), and/or the manner (how) in which they work to help align organizational goals with individual employee goals.</a:t>
            </a:r>
          </a:p>
          <a:p>
            <a:pPr marL="285750" indent="-285750">
              <a:buFont typeface="Arial" panose="020B0604020202020204" pitchFamily="34" charset="0"/>
              <a:buChar char="•"/>
            </a:pPr>
            <a:endParaRPr lang="en-US">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Does not only mean remote or hybrid work! </a:t>
            </a:r>
          </a:p>
          <a:p>
            <a:pPr marL="285750" indent="-285750">
              <a:buFont typeface="Arial" panose="020B0604020202020204" pitchFamily="34" charset="0"/>
              <a:buChar char="•"/>
            </a:pPr>
            <a:endParaRPr lang="en-US">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a:ea typeface="Calibri" panose="020F0502020204030204" pitchFamily="34" charset="0"/>
                <a:cs typeface="Times New Roman" panose="02020603050405020304" pitchFamily="18" charset="0"/>
              </a:rPr>
              <a:t>Examples: </a:t>
            </a:r>
          </a:p>
          <a:p>
            <a:pPr marL="742950" lvl="1" indent="-285750">
              <a:buFont typeface="Arial" panose="020B0604020202020204" pitchFamily="34" charset="0"/>
              <a:buChar char="•"/>
            </a:pPr>
            <a:r>
              <a:rPr lang="en-US">
                <a:ea typeface="Calibri" panose="020F0502020204030204" pitchFamily="34" charset="0"/>
                <a:cs typeface="Times New Roman" panose="02020603050405020304" pitchFamily="18" charset="0"/>
              </a:rPr>
              <a:t>4/10 Work Schedule </a:t>
            </a:r>
          </a:p>
          <a:p>
            <a:pPr marL="742950" lvl="1" indent="-285750">
              <a:buFont typeface="Arial" panose="020B0604020202020204" pitchFamily="34" charset="0"/>
              <a:buChar char="•"/>
            </a:pPr>
            <a:r>
              <a:rPr lang="en-US">
                <a:ea typeface="Calibri" panose="020F0502020204030204" pitchFamily="34" charset="0"/>
                <a:cs typeface="Times New Roman" panose="02020603050405020304" pitchFamily="18" charset="0"/>
              </a:rPr>
              <a:t>Nontraditional Work Hours </a:t>
            </a:r>
          </a:p>
          <a:p>
            <a:pPr marL="742950" lvl="1" indent="-285750">
              <a:buFont typeface="Arial" panose="020B0604020202020204" pitchFamily="34" charset="0"/>
              <a:buChar char="•"/>
            </a:pPr>
            <a:r>
              <a:rPr lang="en-US">
                <a:ea typeface="Calibri" panose="020F0502020204030204" pitchFamily="34" charset="0"/>
                <a:cs typeface="Times New Roman" panose="02020603050405020304" pitchFamily="18" charset="0"/>
              </a:rPr>
              <a:t>Swing Shifts </a:t>
            </a:r>
          </a:p>
          <a:p>
            <a:pPr marL="742950" lvl="1" indent="-285750">
              <a:buFont typeface="Arial" panose="020B0604020202020204" pitchFamily="34" charset="0"/>
              <a:buChar char="•"/>
            </a:pPr>
            <a:r>
              <a:rPr lang="en-US">
                <a:ea typeface="Calibri" panose="020F0502020204030204" pitchFamily="34" charset="0"/>
                <a:cs typeface="Times New Roman" panose="02020603050405020304" pitchFamily="18" charset="0"/>
              </a:rPr>
              <a:t>Hybrid or remote schedule </a:t>
            </a:r>
          </a:p>
          <a:p>
            <a:pPr marL="742950" lvl="1" indent="-285750">
              <a:buFont typeface="Arial" panose="020B0604020202020204" pitchFamily="34" charset="0"/>
              <a:buChar char="•"/>
            </a:pPr>
            <a:r>
              <a:rPr lang="en-US">
                <a:ea typeface="Calibri" panose="020F0502020204030204" pitchFamily="34" charset="0"/>
                <a:cs typeface="Times New Roman" panose="02020603050405020304" pitchFamily="18" charset="0"/>
              </a:rPr>
              <a:t>Job Sharing </a:t>
            </a:r>
          </a:p>
          <a:p>
            <a:endParaRPr lang="en-US">
              <a:ea typeface="Calibri" panose="020F0502020204030204" pitchFamily="34" charset="0"/>
              <a:cs typeface="Times New Roman" panose="02020603050405020304" pitchFamily="18" charset="0"/>
            </a:endParaRPr>
          </a:p>
          <a:p>
            <a:pPr algn="ctr"/>
            <a:r>
              <a:rPr lang="en-US" b="1" i="1">
                <a:ea typeface="Calibri"/>
                <a:cs typeface="Times New Roman"/>
              </a:rPr>
              <a:t>Any creative ways to avoid the “one fits all” mentality at work </a:t>
            </a:r>
            <a:endParaRPr lang="en-US" b="1" i="1">
              <a:ea typeface="Calibri" panose="020F0502020204030204" pitchFamily="34" charset="0"/>
              <a:cs typeface="Times New Roman" panose="02020603050405020304" pitchFamily="18" charset="0"/>
            </a:endParaRPr>
          </a:p>
          <a:p>
            <a:endParaRPr lang="en-US">
              <a:ea typeface="Calibri" panose="020F0502020204030204" pitchFamily="34" charset="0"/>
              <a:cs typeface="Times New Roman" panose="02020603050405020304" pitchFamily="18" charset="0"/>
            </a:endParaRPr>
          </a:p>
          <a:p>
            <a:endParaRPr lang="en-US">
              <a:ea typeface="Calibri" panose="020F0502020204030204" pitchFamily="34" charset="0"/>
              <a:cs typeface="Times New Roman" panose="02020603050405020304" pitchFamily="18" charset="0"/>
            </a:endParaRPr>
          </a:p>
        </p:txBody>
      </p:sp>
      <p:pic>
        <p:nvPicPr>
          <p:cNvPr id="3" name="Picture 2" descr="An image showing the top 4 most important factors in a job, number one at 84% being a flexible workplace">
            <a:extLst>
              <a:ext uri="{FF2B5EF4-FFF2-40B4-BE49-F238E27FC236}">
                <a16:creationId xmlns:a16="http://schemas.microsoft.com/office/drawing/2014/main" id="{0EB1D7F1-5D89-E865-A95B-C7703512C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9989" y="1726169"/>
            <a:ext cx="4079407" cy="4079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logo&#10;&#10;Description automatically generated">
            <a:extLst>
              <a:ext uri="{FF2B5EF4-FFF2-40B4-BE49-F238E27FC236}">
                <a16:creationId xmlns:a16="http://schemas.microsoft.com/office/drawing/2014/main" id="{38716074-6DBE-1245-BC8A-3DC3DB750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991" y="5805576"/>
            <a:ext cx="1672405" cy="801601"/>
          </a:xfrm>
          <a:prstGeom prst="rect">
            <a:avLst/>
          </a:prstGeom>
        </p:spPr>
      </p:pic>
    </p:spTree>
    <p:extLst>
      <p:ext uri="{BB962C8B-B14F-4D97-AF65-F5344CB8AC3E}">
        <p14:creationId xmlns:p14="http://schemas.microsoft.com/office/powerpoint/2010/main" val="75750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Why this is so important?</a:t>
            </a:r>
          </a:p>
        </p:txBody>
      </p:sp>
      <p:sp>
        <p:nvSpPr>
          <p:cNvPr id="4" name="TextBox 3">
            <a:extLst>
              <a:ext uri="{FF2B5EF4-FFF2-40B4-BE49-F238E27FC236}">
                <a16:creationId xmlns:a16="http://schemas.microsoft.com/office/drawing/2014/main" id="{D71A91BB-B2F2-8F46-80A4-F6EBCFC738D3}"/>
              </a:ext>
            </a:extLst>
          </p:cNvPr>
          <p:cNvSpPr txBox="1"/>
          <p:nvPr/>
        </p:nvSpPr>
        <p:spPr>
          <a:xfrm>
            <a:off x="517545" y="1890529"/>
            <a:ext cx="7108206" cy="4247317"/>
          </a:xfrm>
          <a:prstGeom prst="rect">
            <a:avLst/>
          </a:prstGeom>
          <a:noFill/>
        </p:spPr>
        <p:txBody>
          <a:bodyPr wrap="square" rtlCol="0">
            <a:spAutoFit/>
          </a:bodyPr>
          <a:lstStyle/>
          <a:p>
            <a:pPr marL="285750" indent="-285750">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Shift in workplace dynamics</a:t>
            </a:r>
          </a:p>
          <a:p>
            <a:pPr marL="285750" indent="-285750">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Pre-pandemic: Limited work flexibility, handled case-by-case, if at all </a:t>
            </a:r>
          </a:p>
          <a:p>
            <a:pPr marL="742950" lvl="1" indent="-285750">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Post-pandemic: Employees gain bargaining power and reevaluate their priorities </a:t>
            </a:r>
          </a:p>
          <a:p>
            <a:pPr marL="285750" indent="-285750">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2024 - Gen Z is expected to overtake baby boomers in the workplace </a:t>
            </a:r>
          </a:p>
          <a:p>
            <a:pPr marL="285750" indent="-285750">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Work flexibility is a non-negotiable for Gen Z (Fiverr survey)</a:t>
            </a:r>
          </a:p>
          <a:p>
            <a:pPr marL="285750" indent="-285750">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Value flexible jobs that enable a healthy work-life balance</a:t>
            </a:r>
          </a:p>
          <a:p>
            <a:pPr marL="742950" lvl="1" indent="-285750">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They also overwhelmingly prefer in-person work interaction</a:t>
            </a:r>
          </a:p>
          <a:p>
            <a:pPr marL="742950" lvl="1" indent="-285750">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76% surveyed can complete current workload in a 4-day week  </a:t>
            </a:r>
          </a:p>
          <a:p>
            <a:pPr marL="285750" indent="-285750">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2E08B6F-FFCF-9C0B-77AF-0731A0BFE3A8}"/>
              </a:ext>
            </a:extLst>
          </p:cNvPr>
          <p:cNvPicPr>
            <a:picLocks noChangeAspect="1"/>
          </p:cNvPicPr>
          <p:nvPr/>
        </p:nvPicPr>
        <p:blipFill>
          <a:blip r:embed="rId2"/>
          <a:stretch>
            <a:fillRect/>
          </a:stretch>
        </p:blipFill>
        <p:spPr>
          <a:xfrm>
            <a:off x="7520371" y="2503880"/>
            <a:ext cx="4318000" cy="2895600"/>
          </a:xfrm>
          <a:prstGeom prst="rect">
            <a:avLst/>
          </a:prstGeom>
        </p:spPr>
      </p:pic>
      <p:pic>
        <p:nvPicPr>
          <p:cNvPr id="7" name="Picture 6" descr="A close-up of a logo&#10;&#10;Description automatically generated">
            <a:extLst>
              <a:ext uri="{FF2B5EF4-FFF2-40B4-BE49-F238E27FC236}">
                <a16:creationId xmlns:a16="http://schemas.microsoft.com/office/drawing/2014/main" id="{6CB0D41F-C099-7A90-52D0-1D5E4A85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991" y="5805576"/>
            <a:ext cx="1672405" cy="801601"/>
          </a:xfrm>
          <a:prstGeom prst="rect">
            <a:avLst/>
          </a:prstGeom>
        </p:spPr>
      </p:pic>
    </p:spTree>
    <p:extLst>
      <p:ext uri="{BB962C8B-B14F-4D97-AF65-F5344CB8AC3E}">
        <p14:creationId xmlns:p14="http://schemas.microsoft.com/office/powerpoint/2010/main" val="33557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dirty="0">
                <a:latin typeface="Open Sans"/>
                <a:ea typeface="Open Sans"/>
                <a:cs typeface="Open Sans"/>
              </a:rPr>
              <a:t>Benefits of Flexibility </a:t>
            </a:r>
            <a:endParaRPr lang="en-US" dirty="0"/>
          </a:p>
        </p:txBody>
      </p:sp>
      <p:sp>
        <p:nvSpPr>
          <p:cNvPr id="4" name="TextBox 3">
            <a:extLst>
              <a:ext uri="{FF2B5EF4-FFF2-40B4-BE49-F238E27FC236}">
                <a16:creationId xmlns:a16="http://schemas.microsoft.com/office/drawing/2014/main" id="{D71A91BB-B2F2-8F46-80A4-F6EBCFC738D3}"/>
              </a:ext>
            </a:extLst>
          </p:cNvPr>
          <p:cNvSpPr txBox="1"/>
          <p:nvPr/>
        </p:nvSpPr>
        <p:spPr>
          <a:xfrm>
            <a:off x="353629" y="1876171"/>
            <a:ext cx="7272109" cy="3416320"/>
          </a:xfrm>
          <a:prstGeom prst="rect">
            <a:avLst/>
          </a:prstGeom>
          <a:noFill/>
        </p:spPr>
        <p:txBody>
          <a:bodyPr wrap="square" rtlCol="0">
            <a:spAutoFit/>
          </a:bodyPr>
          <a:lstStyle/>
          <a:p>
            <a:pPr marL="285750" indent="-285750">
              <a:buFont typeface="Arial" panose="020B0604020202020204" pitchFamily="34" charset="0"/>
              <a:buChar char="•"/>
            </a:pPr>
            <a:r>
              <a:rPr lang="en-US" b="1">
                <a:latin typeface="Calibri" panose="020F0502020204030204" pitchFamily="34" charset="0"/>
                <a:ea typeface="Calibri" panose="020F0502020204030204" pitchFamily="34" charset="0"/>
                <a:cs typeface="Times New Roman" panose="02020603050405020304" pitchFamily="18" charset="0"/>
              </a:rPr>
              <a:t>Boosted Productivity: </a:t>
            </a:r>
            <a:r>
              <a:rPr lang="en-US">
                <a:latin typeface="Calibri" panose="020F0502020204030204" pitchFamily="34" charset="0"/>
                <a:ea typeface="Calibri" panose="020F0502020204030204" pitchFamily="34" charset="0"/>
                <a:cs typeface="Times New Roman" panose="02020603050405020304" pitchFamily="18" charset="0"/>
              </a:rPr>
              <a:t>60% increase in overall productivity, as reported by HR leaders.</a:t>
            </a:r>
          </a:p>
          <a:p>
            <a:pPr marL="285750" indent="-285750">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a:latin typeface="Calibri" panose="020F0502020204030204" pitchFamily="34" charset="0"/>
                <a:ea typeface="Calibri" panose="020F0502020204030204" pitchFamily="34" charset="0"/>
                <a:cs typeface="Times New Roman" panose="02020603050405020304" pitchFamily="18" charset="0"/>
              </a:rPr>
              <a:t>Recruitment &amp; Retention Excellence: </a:t>
            </a:r>
            <a:r>
              <a:rPr lang="en-US">
                <a:latin typeface="Calibri" panose="020F0502020204030204" pitchFamily="34" charset="0"/>
                <a:ea typeface="Calibri" panose="020F0502020204030204" pitchFamily="34" charset="0"/>
                <a:cs typeface="Times New Roman" panose="02020603050405020304" pitchFamily="18" charset="0"/>
              </a:rPr>
              <a:t>Achieved enhanced recruiting outcomes and improved engagement and retention rates.</a:t>
            </a:r>
          </a:p>
          <a:p>
            <a:pPr marL="285750" indent="-285750">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a:latin typeface="Calibri" panose="020F0502020204030204" pitchFamily="34" charset="0"/>
                <a:ea typeface="Calibri" panose="020F0502020204030204" pitchFamily="34" charset="0"/>
                <a:cs typeface="Times New Roman" panose="02020603050405020304" pitchFamily="18" charset="0"/>
              </a:rPr>
              <a:t>Cultural Differentiation: </a:t>
            </a:r>
            <a:r>
              <a:rPr lang="en-US">
                <a:latin typeface="Calibri" panose="020F0502020204030204" pitchFamily="34" charset="0"/>
                <a:ea typeface="Calibri" panose="020F0502020204030204" pitchFamily="34" charset="0"/>
                <a:cs typeface="Times New Roman" panose="02020603050405020304" pitchFamily="18" charset="0"/>
              </a:rPr>
              <a:t>Distinguishes organizations that are People First vs. Revenue First.  Predicator to becoming a true Employer of Choice </a:t>
            </a:r>
          </a:p>
          <a:p>
            <a:pPr marL="285750" indent="-285750">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a:latin typeface="Calibri" panose="020F0502020204030204" pitchFamily="34" charset="0"/>
                <a:ea typeface="Calibri" panose="020F0502020204030204" pitchFamily="34" charset="0"/>
                <a:cs typeface="Times New Roman" panose="02020603050405020304" pitchFamily="18" charset="0"/>
              </a:rPr>
              <a:t>Employee Motivation &amp; Engagement:</a:t>
            </a:r>
            <a:r>
              <a:rPr lang="en-US">
                <a:latin typeface="Calibri" panose="020F0502020204030204" pitchFamily="34" charset="0"/>
                <a:ea typeface="Calibri" panose="020F0502020204030204" pitchFamily="34" charset="0"/>
                <a:cs typeface="Times New Roman" panose="02020603050405020304" pitchFamily="18" charset="0"/>
              </a:rPr>
              <a:t> 2023 study found that 78% said that flexible work allows them to live a healthier life &amp; 86% are less stressed</a:t>
            </a:r>
          </a:p>
        </p:txBody>
      </p:sp>
      <p:pic>
        <p:nvPicPr>
          <p:cNvPr id="3" name="Picture 2" descr="Banish the Blue Collar Blues — Catalytic Coaching">
            <a:extLst>
              <a:ext uri="{FF2B5EF4-FFF2-40B4-BE49-F238E27FC236}">
                <a16:creationId xmlns:a16="http://schemas.microsoft.com/office/drawing/2014/main" id="{B1D0F961-6C40-D520-FF4F-2B8ED8B46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4296" y="1876171"/>
            <a:ext cx="3655100" cy="2741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logo&#10;&#10;Description automatically generated">
            <a:extLst>
              <a:ext uri="{FF2B5EF4-FFF2-40B4-BE49-F238E27FC236}">
                <a16:creationId xmlns:a16="http://schemas.microsoft.com/office/drawing/2014/main" id="{F1177149-9739-A97A-8E75-E202E8873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991" y="5805576"/>
            <a:ext cx="1672405" cy="801601"/>
          </a:xfrm>
          <a:prstGeom prst="rect">
            <a:avLst/>
          </a:prstGeom>
        </p:spPr>
      </p:pic>
    </p:spTree>
    <p:extLst>
      <p:ext uri="{BB962C8B-B14F-4D97-AF65-F5344CB8AC3E}">
        <p14:creationId xmlns:p14="http://schemas.microsoft.com/office/powerpoint/2010/main" val="80207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Implementing &amp; Maintaining Flexibility</a:t>
            </a:r>
          </a:p>
        </p:txBody>
      </p:sp>
      <p:sp>
        <p:nvSpPr>
          <p:cNvPr id="4" name="TextBox 3">
            <a:extLst>
              <a:ext uri="{FF2B5EF4-FFF2-40B4-BE49-F238E27FC236}">
                <a16:creationId xmlns:a16="http://schemas.microsoft.com/office/drawing/2014/main" id="{D71A91BB-B2F2-8F46-80A4-F6EBCFC738D3}"/>
              </a:ext>
            </a:extLst>
          </p:cNvPr>
          <p:cNvSpPr txBox="1"/>
          <p:nvPr/>
        </p:nvSpPr>
        <p:spPr>
          <a:xfrm>
            <a:off x="285663" y="1852411"/>
            <a:ext cx="7707188"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Conduct a thorough assessment of all the jobs in your workplace to figure out which ones are feasible for what kinds of flexibility </a:t>
            </a:r>
          </a:p>
          <a:p>
            <a:pPr marL="285750" indent="-285750">
              <a:buFont typeface="Arial" panose="020B0604020202020204" pitchFamily="34" charset="0"/>
              <a:buChar char="•"/>
            </a:pPr>
            <a:endParaRPr lang="en-US">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Partner w/ HR from the onset: surveys, discussions, and meetings get your employees’ input </a:t>
            </a:r>
          </a:p>
          <a:p>
            <a:pPr marL="285750" indent="-285750">
              <a:buFont typeface="Arial" panose="020B0604020202020204" pitchFamily="34" charset="0"/>
              <a:buChar char="•"/>
            </a:pPr>
            <a:endParaRPr lang="en-US">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Get creative with the traditionally on-site/brick-and-mortar industries</a:t>
            </a:r>
          </a:p>
          <a:p>
            <a:pPr marL="742950" lvl="1" indent="-285750">
              <a:buFont typeface="Courier New" panose="02070309020205020404" pitchFamily="49" charset="0"/>
              <a:buChar char="o"/>
            </a:pPr>
            <a:r>
              <a:rPr lang="en-US">
                <a:ea typeface="Calibri" panose="020F0502020204030204" pitchFamily="34" charset="0"/>
                <a:cs typeface="Times New Roman" panose="02020603050405020304" pitchFamily="18" charset="0"/>
              </a:rPr>
              <a:t>4/10 Work Schedule </a:t>
            </a:r>
          </a:p>
          <a:p>
            <a:pPr marL="742950" lvl="1" indent="-285750">
              <a:buFont typeface="Courier New" panose="02070309020205020404" pitchFamily="49" charset="0"/>
              <a:buChar char="o"/>
            </a:pPr>
            <a:r>
              <a:rPr lang="en-US">
                <a:ea typeface="Calibri" panose="020F0502020204030204" pitchFamily="34" charset="0"/>
                <a:cs typeface="Times New Roman" panose="02020603050405020304" pitchFamily="18" charset="0"/>
              </a:rPr>
              <a:t>Nontraditional Work Hours </a:t>
            </a:r>
          </a:p>
          <a:p>
            <a:pPr marL="742950" lvl="1" indent="-285750">
              <a:buFont typeface="Courier New" panose="02070309020205020404" pitchFamily="49" charset="0"/>
              <a:buChar char="o"/>
            </a:pPr>
            <a:r>
              <a:rPr lang="en-US">
                <a:ea typeface="Calibri" panose="020F0502020204030204" pitchFamily="34" charset="0"/>
                <a:cs typeface="Times New Roman" panose="02020603050405020304" pitchFamily="18" charset="0"/>
              </a:rPr>
              <a:t>Swing Shifts </a:t>
            </a:r>
          </a:p>
          <a:p>
            <a:pPr marL="742950" lvl="1" indent="-285750">
              <a:buFont typeface="Courier New" panose="02070309020205020404" pitchFamily="49" charset="0"/>
              <a:buChar char="o"/>
            </a:pPr>
            <a:r>
              <a:rPr lang="en-US">
                <a:ea typeface="Calibri" panose="020F0502020204030204" pitchFamily="34" charset="0"/>
                <a:cs typeface="Times New Roman" panose="02020603050405020304" pitchFamily="18" charset="0"/>
              </a:rPr>
              <a:t>Hybrid or remote schedule </a:t>
            </a:r>
          </a:p>
          <a:p>
            <a:pPr marL="742950" lvl="1" indent="-285750">
              <a:buFont typeface="Courier New" panose="02070309020205020404" pitchFamily="49" charset="0"/>
              <a:buChar char="o"/>
            </a:pPr>
            <a:r>
              <a:rPr lang="en-US">
                <a:ea typeface="Calibri" panose="020F0502020204030204" pitchFamily="34" charset="0"/>
                <a:cs typeface="Times New Roman" panose="02020603050405020304" pitchFamily="18" charset="0"/>
              </a:rPr>
              <a:t>Job Sharing </a:t>
            </a:r>
          </a:p>
          <a:p>
            <a:pPr marL="285750" indent="-285750">
              <a:buFont typeface="Arial" panose="020B0604020202020204" pitchFamily="34" charset="0"/>
              <a:buChar char="•"/>
            </a:pPr>
            <a:endParaRPr lang="en-US">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Leadership engagement and adaptability crucial</a:t>
            </a:r>
          </a:p>
          <a:p>
            <a:pPr marL="285750" indent="-285750">
              <a:buFont typeface="Arial" panose="020B0604020202020204" pitchFamily="34" charset="0"/>
              <a:buChar char="•"/>
            </a:pPr>
            <a:endParaRPr lang="en-US">
              <a:ea typeface="Calibri" panose="020F0502020204030204" pitchFamily="34" charset="0"/>
              <a:cs typeface="Times New Roman" panose="02020603050405020304" pitchFamily="18" charset="0"/>
            </a:endParaRPr>
          </a:p>
          <a:p>
            <a:pPr algn="ctr"/>
            <a:r>
              <a:rPr lang="en-US" b="1" i="1">
                <a:ea typeface="Calibri"/>
                <a:cs typeface="Times New Roman"/>
              </a:rPr>
              <a:t>Flexibility is an ongoing journey, not a quick fix!</a:t>
            </a:r>
          </a:p>
        </p:txBody>
      </p:sp>
      <p:pic>
        <p:nvPicPr>
          <p:cNvPr id="6" name="Picture 4" descr="The Journey Begins">
            <a:extLst>
              <a:ext uri="{FF2B5EF4-FFF2-40B4-BE49-F238E27FC236}">
                <a16:creationId xmlns:a16="http://schemas.microsoft.com/office/drawing/2014/main" id="{CA264441-E479-793D-622A-2E6599360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991" y="1852411"/>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logo&#10;&#10;Description automatically generated">
            <a:extLst>
              <a:ext uri="{FF2B5EF4-FFF2-40B4-BE49-F238E27FC236}">
                <a16:creationId xmlns:a16="http://schemas.microsoft.com/office/drawing/2014/main" id="{09F0C961-BB92-6B32-7F00-107FFD940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991" y="5805576"/>
            <a:ext cx="1672405" cy="801601"/>
          </a:xfrm>
          <a:prstGeom prst="rect">
            <a:avLst/>
          </a:prstGeom>
        </p:spPr>
      </p:pic>
    </p:spTree>
    <p:extLst>
      <p:ext uri="{BB962C8B-B14F-4D97-AF65-F5344CB8AC3E}">
        <p14:creationId xmlns:p14="http://schemas.microsoft.com/office/powerpoint/2010/main" val="343604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Key Takeaways</a:t>
            </a:r>
          </a:p>
        </p:txBody>
      </p:sp>
      <p:sp>
        <p:nvSpPr>
          <p:cNvPr id="4" name="TextBox 3">
            <a:extLst>
              <a:ext uri="{FF2B5EF4-FFF2-40B4-BE49-F238E27FC236}">
                <a16:creationId xmlns:a16="http://schemas.microsoft.com/office/drawing/2014/main" id="{D71A91BB-B2F2-8F46-80A4-F6EBCFC738D3}"/>
              </a:ext>
            </a:extLst>
          </p:cNvPr>
          <p:cNvSpPr txBox="1"/>
          <p:nvPr/>
        </p:nvSpPr>
        <p:spPr>
          <a:xfrm>
            <a:off x="285662" y="2197468"/>
            <a:ext cx="7588817" cy="3139321"/>
          </a:xfrm>
          <a:prstGeom prst="rect">
            <a:avLst/>
          </a:prstGeom>
          <a:noFill/>
        </p:spPr>
        <p:txBody>
          <a:bodyPr wrap="square" rtlCol="0">
            <a:spAutoFit/>
          </a:bodyPr>
          <a:lstStyle/>
          <a:p>
            <a:pPr marL="0" indent="0">
              <a:buNone/>
            </a:pPr>
            <a:r>
              <a:rPr lang="en-US" sz="1800" b="1">
                <a:cs typeface="Arial" panose="020B0604020202020204" pitchFamily="34" charset="0"/>
              </a:rPr>
              <a:t>Before you consider work flexibility or any other people/culture initiative, ask yourself this: </a:t>
            </a:r>
          </a:p>
          <a:p>
            <a:pPr marL="0" indent="0">
              <a:buNone/>
            </a:pPr>
            <a:endParaRPr lang="en-US" sz="1800">
              <a:cs typeface="Arial" panose="020B0604020202020204" pitchFamily="34" charset="0"/>
            </a:endParaRPr>
          </a:p>
          <a:p>
            <a:pPr marL="0" indent="0" algn="ctr">
              <a:buNone/>
            </a:pPr>
            <a:r>
              <a:rPr lang="en-US" sz="1800" b="1" i="1">
                <a:cs typeface="Arial" panose="020B0604020202020204" pitchFamily="34" charset="0"/>
              </a:rPr>
              <a:t>What do you want your Employer Brand to be? </a:t>
            </a:r>
          </a:p>
          <a:p>
            <a:pPr marL="0" indent="0">
              <a:buNone/>
            </a:pPr>
            <a:endParaRPr lang="en-US" sz="1800">
              <a:cs typeface="Arial" panose="020B0604020202020204" pitchFamily="34" charset="0"/>
            </a:endParaRPr>
          </a:p>
          <a:p>
            <a:pPr marL="285750" indent="-285750">
              <a:buFont typeface="Arial" panose="020B0604020202020204" pitchFamily="34" charset="0"/>
              <a:buChar char="•"/>
            </a:pPr>
            <a:r>
              <a:rPr lang="en-US" sz="1800">
                <a:cs typeface="Arial" panose="020B0604020202020204" pitchFamily="34" charset="0"/>
              </a:rPr>
              <a:t>Important to know and stay true to. There is no such thing as a right or wrong Employer Brand….but it always exists! </a:t>
            </a:r>
          </a:p>
          <a:p>
            <a:endParaRPr lang="en-US" sz="1800">
              <a:cs typeface="Arial" panose="020B0604020202020204" pitchFamily="34" charset="0"/>
            </a:endParaRPr>
          </a:p>
          <a:p>
            <a:pPr marL="285750" indent="-285750">
              <a:buFont typeface="Arial" panose="020B0604020202020204" pitchFamily="34" charset="0"/>
              <a:buChar char="•"/>
            </a:pPr>
            <a:r>
              <a:rPr lang="en-US" sz="1800">
                <a:cs typeface="Arial" panose="020B0604020202020204" pitchFamily="34" charset="0"/>
              </a:rPr>
              <a:t>Employer Brand is tied to workplace culture and affects all people-related decisions, including whether work flexibility is suitable for your org</a:t>
            </a:r>
          </a:p>
          <a:p>
            <a:endParaRPr lang="en-US"/>
          </a:p>
        </p:txBody>
      </p:sp>
      <p:pic>
        <p:nvPicPr>
          <p:cNvPr id="3" name="Picture 2" descr="Employer Branding">
            <a:extLst>
              <a:ext uri="{FF2B5EF4-FFF2-40B4-BE49-F238E27FC236}">
                <a16:creationId xmlns:a16="http://schemas.microsoft.com/office/drawing/2014/main" id="{AB02F7AE-CA38-C0E3-C91A-387E4FD43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991" y="2197468"/>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logo&#10;&#10;Description automatically generated">
            <a:extLst>
              <a:ext uri="{FF2B5EF4-FFF2-40B4-BE49-F238E27FC236}">
                <a16:creationId xmlns:a16="http://schemas.microsoft.com/office/drawing/2014/main" id="{C3CBAF75-0AC3-80F0-0450-C18C16B6A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991" y="5805576"/>
            <a:ext cx="1672405" cy="801601"/>
          </a:xfrm>
          <a:prstGeom prst="rect">
            <a:avLst/>
          </a:prstGeom>
        </p:spPr>
      </p:pic>
    </p:spTree>
    <p:extLst>
      <p:ext uri="{BB962C8B-B14F-4D97-AF65-F5344CB8AC3E}">
        <p14:creationId xmlns:p14="http://schemas.microsoft.com/office/powerpoint/2010/main" val="323695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Key Takeaways</a:t>
            </a:r>
          </a:p>
        </p:txBody>
      </p:sp>
      <p:sp>
        <p:nvSpPr>
          <p:cNvPr id="4" name="TextBox 3">
            <a:extLst>
              <a:ext uri="{FF2B5EF4-FFF2-40B4-BE49-F238E27FC236}">
                <a16:creationId xmlns:a16="http://schemas.microsoft.com/office/drawing/2014/main" id="{D71A91BB-B2F2-8F46-80A4-F6EBCFC738D3}"/>
              </a:ext>
            </a:extLst>
          </p:cNvPr>
          <p:cNvSpPr txBox="1"/>
          <p:nvPr/>
        </p:nvSpPr>
        <p:spPr>
          <a:xfrm>
            <a:off x="285662" y="1872115"/>
            <a:ext cx="7183787" cy="4524315"/>
          </a:xfrm>
          <a:prstGeom prst="rect">
            <a:avLst/>
          </a:prstGeom>
          <a:noFill/>
        </p:spPr>
        <p:txBody>
          <a:bodyPr wrap="square" rtlCol="0">
            <a:spAutoFit/>
          </a:bodyPr>
          <a:lstStyle/>
          <a:p>
            <a:pPr marL="0" indent="0">
              <a:buNone/>
            </a:pPr>
            <a:r>
              <a:rPr lang="en-US" sz="1800" b="1">
                <a:cs typeface="Arial" panose="020B0604020202020204" pitchFamily="34" charset="0"/>
              </a:rPr>
              <a:t>So you’re ready for a flexible work environment? Here’s how to start- </a:t>
            </a:r>
          </a:p>
          <a:p>
            <a:pPr marL="0" indent="0">
              <a:buNone/>
            </a:pPr>
            <a:endParaRPr lang="en-US" sz="1800">
              <a:cs typeface="Arial" panose="020B0604020202020204" pitchFamily="34" charset="0"/>
            </a:endParaRPr>
          </a:p>
          <a:p>
            <a:pPr marL="285750" indent="-285750">
              <a:buFont typeface="Arial" panose="020B0604020202020204" pitchFamily="34" charset="0"/>
              <a:buChar char="•"/>
            </a:pPr>
            <a:r>
              <a:rPr lang="en-US" sz="1800">
                <a:cs typeface="Arial" panose="020B0604020202020204" pitchFamily="34" charset="0"/>
              </a:rPr>
              <a:t>Make sure your leaders are set up for success before anything is implemented </a:t>
            </a:r>
          </a:p>
          <a:p>
            <a:pPr marL="285750" indent="-285750">
              <a:buFont typeface="Arial" panose="020B0604020202020204" pitchFamily="34" charset="0"/>
              <a:buChar char="•"/>
            </a:pPr>
            <a:endParaRPr lang="en-US" sz="1800">
              <a:cs typeface="Arial" panose="020B0604020202020204" pitchFamily="34" charset="0"/>
            </a:endParaRPr>
          </a:p>
          <a:p>
            <a:pPr marL="742950" lvl="1" indent="-285750">
              <a:buFont typeface="Courier New" panose="02070309020205020404" pitchFamily="49" charset="0"/>
              <a:buChar char="o"/>
            </a:pPr>
            <a:r>
              <a:rPr lang="en-US">
                <a:cs typeface="Arial" panose="020B0604020202020204" pitchFamily="34" charset="0"/>
              </a:rPr>
              <a:t>Do they know how to engage in regular and open dialogue with their team members? </a:t>
            </a:r>
          </a:p>
          <a:p>
            <a:pPr marL="742950" lvl="1" indent="-285750">
              <a:buFont typeface="Courier New" panose="02070309020205020404" pitchFamily="49" charset="0"/>
              <a:buChar char="o"/>
            </a:pPr>
            <a:r>
              <a:rPr lang="en-US">
                <a:cs typeface="Arial" panose="020B0604020202020204" pitchFamily="34" charset="0"/>
              </a:rPr>
              <a:t>Do they have regular 1:1s to provide and receive feedback? </a:t>
            </a:r>
          </a:p>
          <a:p>
            <a:pPr marL="285750" indent="-285750">
              <a:buFont typeface="Arial" panose="020B0604020202020204" pitchFamily="34" charset="0"/>
              <a:buChar char="•"/>
            </a:pPr>
            <a:endParaRPr lang="en-US" sz="1800">
              <a:cs typeface="Arial" panose="020B0604020202020204" pitchFamily="34" charset="0"/>
            </a:endParaRPr>
          </a:p>
          <a:p>
            <a:pPr marL="285750" indent="-285750">
              <a:buFont typeface="Arial" panose="020B0604020202020204" pitchFamily="34" charset="0"/>
              <a:buChar char="•"/>
            </a:pPr>
            <a:r>
              <a:rPr lang="en-US" sz="1800">
                <a:cs typeface="Arial" panose="020B0604020202020204" pitchFamily="34" charset="0"/>
              </a:rPr>
              <a:t>Ask your employees what flexibility means to them! </a:t>
            </a:r>
          </a:p>
          <a:p>
            <a:pPr marL="285750" indent="-285750">
              <a:buFont typeface="Arial" panose="020B0604020202020204" pitchFamily="34" charset="0"/>
              <a:buChar char="•"/>
            </a:pPr>
            <a:endParaRPr lang="en-US" sz="1800">
              <a:cs typeface="Arial" panose="020B0604020202020204" pitchFamily="34" charset="0"/>
            </a:endParaRPr>
          </a:p>
          <a:p>
            <a:pPr marL="742950" lvl="1" indent="-285750">
              <a:buFont typeface="Courier New" panose="02070309020205020404" pitchFamily="49" charset="0"/>
              <a:buChar char="o"/>
            </a:pPr>
            <a:r>
              <a:rPr lang="en-US">
                <a:cs typeface="Arial" panose="020B0604020202020204" pitchFamily="34" charset="0"/>
              </a:rPr>
              <a:t>Humans love to feel heard, especially in the workplace </a:t>
            </a:r>
          </a:p>
          <a:p>
            <a:pPr marL="742950" lvl="1" indent="-285750">
              <a:buFont typeface="Courier New" panose="02070309020205020404" pitchFamily="49" charset="0"/>
              <a:buChar char="o"/>
            </a:pPr>
            <a:r>
              <a:rPr lang="en-US">
                <a:cs typeface="Arial" panose="020B0604020202020204" pitchFamily="34" charset="0"/>
              </a:rPr>
              <a:t>You might be surprised how realistic their suggestions may be!</a:t>
            </a:r>
          </a:p>
          <a:p>
            <a:pPr marL="285750" indent="-285750">
              <a:buFont typeface="Arial" panose="020B0604020202020204" pitchFamily="34" charset="0"/>
              <a:buChar char="•"/>
            </a:pPr>
            <a:endParaRPr lang="en-US" sz="1800">
              <a:cs typeface="Arial" panose="020B0604020202020204" pitchFamily="34" charset="0"/>
            </a:endParaRPr>
          </a:p>
          <a:p>
            <a:pPr marL="285750" indent="-285750">
              <a:buFont typeface="Arial" panose="020B0604020202020204" pitchFamily="34" charset="0"/>
              <a:buChar char="•"/>
            </a:pPr>
            <a:r>
              <a:rPr lang="en-US" sz="1800">
                <a:cs typeface="Arial" panose="020B0604020202020204" pitchFamily="34" charset="0"/>
              </a:rPr>
              <a:t>Don’t be afraid to pivot if something isn’t working! Be transparent about why it is not working and try a different approach. </a:t>
            </a:r>
          </a:p>
        </p:txBody>
      </p:sp>
      <p:pic>
        <p:nvPicPr>
          <p:cNvPr id="6" name="Picture 2" descr="When do 1:1s with your manager become stale? What are the no-nos of 1:">
            <a:extLst>
              <a:ext uri="{FF2B5EF4-FFF2-40B4-BE49-F238E27FC236}">
                <a16:creationId xmlns:a16="http://schemas.microsoft.com/office/drawing/2014/main" id="{CB3939E9-B19F-995C-27A1-60F0E7723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449" y="2790646"/>
            <a:ext cx="4152900" cy="195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logo&#10;&#10;Description automatically generated">
            <a:extLst>
              <a:ext uri="{FF2B5EF4-FFF2-40B4-BE49-F238E27FC236}">
                <a16:creationId xmlns:a16="http://schemas.microsoft.com/office/drawing/2014/main" id="{C97BE56D-5BA7-3BB3-F05B-981A5F29B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991" y="5805576"/>
            <a:ext cx="1672405" cy="801601"/>
          </a:xfrm>
          <a:prstGeom prst="rect">
            <a:avLst/>
          </a:prstGeom>
        </p:spPr>
      </p:pic>
    </p:spTree>
    <p:extLst>
      <p:ext uri="{BB962C8B-B14F-4D97-AF65-F5344CB8AC3E}">
        <p14:creationId xmlns:p14="http://schemas.microsoft.com/office/powerpoint/2010/main" val="15325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53AA-4AA6-7C55-42DF-FB52C36FCE71}"/>
              </a:ext>
            </a:extLst>
          </p:cNvPr>
          <p:cNvSpPr>
            <a:spLocks noGrp="1"/>
          </p:cNvSpPr>
          <p:nvPr>
            <p:ph type="title"/>
          </p:nvPr>
        </p:nvSpPr>
        <p:spPr/>
        <p:txBody>
          <a:bodyPr/>
          <a:lstStyle/>
          <a:p>
            <a:r>
              <a:rPr lang="en-US"/>
              <a:t>Goals for Today’s Session</a:t>
            </a:r>
          </a:p>
        </p:txBody>
      </p:sp>
      <p:graphicFrame>
        <p:nvGraphicFramePr>
          <p:cNvPr id="4" name="Content Placeholder 3">
            <a:extLst>
              <a:ext uri="{FF2B5EF4-FFF2-40B4-BE49-F238E27FC236}">
                <a16:creationId xmlns:a16="http://schemas.microsoft.com/office/drawing/2014/main" id="{03BF6FEE-EBE7-4271-837B-8A9857B7C050}"/>
              </a:ext>
            </a:extLst>
          </p:cNvPr>
          <p:cNvGraphicFramePr>
            <a:graphicFrameLocks noGrp="1"/>
          </p:cNvGraphicFramePr>
          <p:nvPr>
            <p:ph idx="1"/>
            <p:extLst>
              <p:ext uri="{D42A27DB-BD31-4B8C-83A1-F6EECF244321}">
                <p14:modId xmlns:p14="http://schemas.microsoft.com/office/powerpoint/2010/main" val="2227731592"/>
              </p:ext>
            </p:extLst>
          </p:nvPr>
        </p:nvGraphicFramePr>
        <p:xfrm>
          <a:off x="571974" y="1642531"/>
          <a:ext cx="11366025" cy="5071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2295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44ADC64-8269-1C16-3669-A584D0BD48F4}"/>
              </a:ext>
            </a:extLst>
          </p:cNvPr>
          <p:cNvSpPr txBox="1">
            <a:spLocks/>
          </p:cNvSpPr>
          <p:nvPr/>
        </p:nvSpPr>
        <p:spPr>
          <a:xfrm>
            <a:off x="1903354" y="2406771"/>
            <a:ext cx="8385292" cy="36713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4000">
                <a:solidFill>
                  <a:srgbClr val="005A85"/>
                </a:solidFill>
                <a:latin typeface="Open Sans"/>
                <a:ea typeface="Open Sans"/>
                <a:cs typeface="Open Sans"/>
              </a:rPr>
              <a:t>Questions Will Be Addressed During The Q&amp;A, Please Submit via the “Questions” Field</a:t>
            </a:r>
          </a:p>
        </p:txBody>
      </p:sp>
    </p:spTree>
    <p:extLst>
      <p:ext uri="{BB962C8B-B14F-4D97-AF65-F5344CB8AC3E}">
        <p14:creationId xmlns:p14="http://schemas.microsoft.com/office/powerpoint/2010/main" val="416069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D26A36EB-0E5B-CB1E-BC7C-75460F81DBF7}"/>
              </a:ext>
            </a:extLst>
          </p:cNvPr>
          <p:cNvPicPr/>
          <p:nvPr/>
        </p:nvPicPr>
        <p:blipFill>
          <a:blip r:embed="rId2">
            <a:extLst>
              <a:ext uri="{28A0092B-C50C-407E-A947-70E740481C1C}">
                <a14:useLocalDpi xmlns:a14="http://schemas.microsoft.com/office/drawing/2010/main" val="0"/>
              </a:ext>
            </a:extLst>
          </a:blip>
          <a:srcRect t="8801" b="8801"/>
          <a:stretch/>
        </p:blipFill>
        <p:spPr>
          <a:xfrm>
            <a:off x="1187131" y="2164273"/>
            <a:ext cx="2272462" cy="2272462"/>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449089D8-2A8B-0033-7CF4-F7AEE43763BD}"/>
              </a:ext>
            </a:extLst>
          </p:cNvPr>
          <p:cNvSpPr txBox="1"/>
          <p:nvPr/>
        </p:nvSpPr>
        <p:spPr>
          <a:xfrm>
            <a:off x="141618" y="4678613"/>
            <a:ext cx="4363489" cy="707886"/>
          </a:xfrm>
          <a:prstGeom prst="rect">
            <a:avLst/>
          </a:prstGeom>
          <a:noFill/>
        </p:spPr>
        <p:txBody>
          <a:bodyPr wrap="square" lIns="91440" tIns="45720" rIns="91440" bIns="45720" anchor="t">
            <a:spAutoFit/>
          </a:bodyPr>
          <a:lstStyle/>
          <a:p>
            <a:pPr algn="ctr"/>
            <a:r>
              <a:rPr lang="en-US" sz="2000" b="1">
                <a:solidFill>
                  <a:srgbClr val="004772"/>
                </a:solidFill>
                <a:latin typeface="Georgia Pro"/>
              </a:rPr>
              <a:t>Rebecca F. Alperin</a:t>
            </a:r>
            <a:br>
              <a:rPr lang="en-US" sz="2000" b="1">
                <a:solidFill>
                  <a:srgbClr val="004772"/>
                </a:solidFill>
                <a:latin typeface="Georgia Pro"/>
              </a:rPr>
            </a:br>
            <a:r>
              <a:rPr lang="en-US" sz="2000">
                <a:solidFill>
                  <a:srgbClr val="004772"/>
                </a:solidFill>
                <a:latin typeface="Georgia Pro"/>
              </a:rPr>
              <a:t>Member</a:t>
            </a:r>
          </a:p>
        </p:txBody>
      </p:sp>
      <p:pic>
        <p:nvPicPr>
          <p:cNvPr id="3" name="Picture 2" descr="A blue circle and letter on a black background&#10;&#10;Description automatically generated">
            <a:extLst>
              <a:ext uri="{FF2B5EF4-FFF2-40B4-BE49-F238E27FC236}">
                <a16:creationId xmlns:a16="http://schemas.microsoft.com/office/drawing/2014/main" id="{94C6B75B-D57A-4C8A-0738-D62AA8B562D0}"/>
              </a:ext>
            </a:extLst>
          </p:cNvPr>
          <p:cNvPicPr>
            <a:picLocks noChangeAspect="1"/>
          </p:cNvPicPr>
          <p:nvPr/>
        </p:nvPicPr>
        <p:blipFill>
          <a:blip r:embed="rId3"/>
          <a:stretch>
            <a:fillRect/>
          </a:stretch>
        </p:blipFill>
        <p:spPr>
          <a:xfrm>
            <a:off x="1368136" y="5637392"/>
            <a:ext cx="1918172" cy="381999"/>
          </a:xfrm>
          <a:prstGeom prst="rect">
            <a:avLst/>
          </a:prstGeom>
        </p:spPr>
      </p:pic>
      <p:sp>
        <p:nvSpPr>
          <p:cNvPr id="8" name="Title 1">
            <a:extLst>
              <a:ext uri="{FF2B5EF4-FFF2-40B4-BE49-F238E27FC236}">
                <a16:creationId xmlns:a16="http://schemas.microsoft.com/office/drawing/2014/main" id="{FC36F2F4-7DD4-6DC3-A7AE-63CC5789DE76}"/>
              </a:ext>
            </a:extLst>
          </p:cNvPr>
          <p:cNvSpPr txBox="1">
            <a:spLocks/>
          </p:cNvSpPr>
          <p:nvPr/>
        </p:nvSpPr>
        <p:spPr>
          <a:xfrm>
            <a:off x="6096000" y="3210730"/>
            <a:ext cx="5058377" cy="1852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4800">
                <a:solidFill>
                  <a:srgbClr val="005A85"/>
                </a:solidFill>
              </a:rPr>
              <a:t>2024 Employee Benefits Update</a:t>
            </a:r>
          </a:p>
        </p:txBody>
      </p:sp>
      <p:cxnSp>
        <p:nvCxnSpPr>
          <p:cNvPr id="11" name="Straight Connector 10">
            <a:extLst>
              <a:ext uri="{FF2B5EF4-FFF2-40B4-BE49-F238E27FC236}">
                <a16:creationId xmlns:a16="http://schemas.microsoft.com/office/drawing/2014/main" id="{35073DA0-A35F-DE97-F7C4-59F4A553E4A6}"/>
              </a:ext>
            </a:extLst>
          </p:cNvPr>
          <p:cNvCxnSpPr>
            <a:cxnSpLocks/>
          </p:cNvCxnSpPr>
          <p:nvPr/>
        </p:nvCxnSpPr>
        <p:spPr>
          <a:xfrm>
            <a:off x="5238716" y="2106265"/>
            <a:ext cx="0" cy="3914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23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About Rebecca…</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1833403"/>
            <a:ext cx="9359660" cy="4143827"/>
          </a:xfrm>
          <a:prstGeom prst="rect">
            <a:avLst/>
          </a:prstGeom>
          <a:noFill/>
        </p:spPr>
        <p:txBody>
          <a:bodyPr wrap="square" rtlCol="0">
            <a:spAutoFit/>
          </a:bodyPr>
          <a:lstStyle/>
          <a:p>
            <a:pPr marL="285750" lvl="0" indent="-285750">
              <a:lnSpc>
                <a:spcPct val="110000"/>
              </a:lnSpc>
              <a:spcBef>
                <a:spcPts val="0"/>
              </a:spcBef>
              <a:spcAft>
                <a:spcPts val="800"/>
              </a:spcAft>
              <a:buFont typeface="Arial" panose="020B0604020202020204" pitchFamily="34" charset="0"/>
              <a:buChar char="•"/>
              <a:tabLst>
                <a:tab pos="457200" algn="l"/>
              </a:tabLst>
            </a:pPr>
            <a:r>
              <a:rPr lang="en-US" b="0" i="0">
                <a:effectLst/>
              </a:rPr>
              <a:t>Rebecca heads up the Employee Benefits and ERISA practice.</a:t>
            </a:r>
          </a:p>
          <a:p>
            <a:pPr marL="285750" lvl="0" indent="-285750">
              <a:lnSpc>
                <a:spcPct val="110000"/>
              </a:lnSpc>
              <a:spcBef>
                <a:spcPts val="0"/>
              </a:spcBef>
              <a:spcAft>
                <a:spcPts val="800"/>
              </a:spcAft>
              <a:buFont typeface="Arial" panose="020B0604020202020204" pitchFamily="34" charset="0"/>
              <a:buChar char="•"/>
              <a:tabLst>
                <a:tab pos="457200" algn="l"/>
              </a:tabLst>
            </a:pPr>
            <a:r>
              <a:rPr lang="en-US" b="0" i="0">
                <a:effectLst/>
              </a:rPr>
              <a:t>She works closely with human resource professionals, C-suite executives and plan fiduciaries across all industries on all aspects of employee benefits and ERISA. </a:t>
            </a:r>
          </a:p>
          <a:p>
            <a:pPr marL="285750" lvl="0" indent="-285750">
              <a:lnSpc>
                <a:spcPct val="110000"/>
              </a:lnSpc>
              <a:spcBef>
                <a:spcPts val="0"/>
              </a:spcBef>
              <a:spcAft>
                <a:spcPts val="800"/>
              </a:spcAft>
              <a:buFont typeface="Arial" panose="020B0604020202020204" pitchFamily="34" charset="0"/>
              <a:buChar char="•"/>
              <a:tabLst>
                <a:tab pos="457200" algn="l"/>
              </a:tabLst>
            </a:pPr>
            <a:r>
              <a:rPr lang="en-US" b="0" i="0">
                <a:effectLst/>
              </a:rPr>
              <a:t>Rebecca’s practice focuses on the primary three pillars of employee benefits – qualified retirement plans, health and welfare plans, and fiduciary matters – as well as executive compensation.</a:t>
            </a:r>
          </a:p>
          <a:p>
            <a:pPr marL="285750" lvl="0" indent="-285750">
              <a:lnSpc>
                <a:spcPct val="110000"/>
              </a:lnSpc>
              <a:spcBef>
                <a:spcPts val="0"/>
              </a:spcBef>
              <a:spcAft>
                <a:spcPts val="800"/>
              </a:spcAft>
              <a:buFont typeface="Arial" panose="020B0604020202020204" pitchFamily="34" charset="0"/>
              <a:buChar char="•"/>
              <a:tabLst>
                <a:tab pos="457200" algn="l"/>
              </a:tabLst>
            </a:pPr>
            <a:r>
              <a:rPr lang="en-US" b="0" i="0">
                <a:effectLst/>
              </a:rPr>
              <a:t>Rebecca is a trusted advisor on the design, implementation, ongoing compliance and correction of qualified plan defects and related submissions, under applicable ERISA and Internal Revenue Code requirements and correction programs. </a:t>
            </a:r>
          </a:p>
          <a:p>
            <a:pPr marL="285750" lvl="0" indent="-285750">
              <a:lnSpc>
                <a:spcPct val="110000"/>
              </a:lnSpc>
              <a:spcBef>
                <a:spcPts val="0"/>
              </a:spcBef>
              <a:spcAft>
                <a:spcPts val="800"/>
              </a:spcAft>
              <a:buFont typeface="Arial" panose="020B0604020202020204" pitchFamily="34" charset="0"/>
              <a:buChar char="•"/>
              <a:tabLst>
                <a:tab pos="457200" algn="l"/>
              </a:tabLst>
            </a:pPr>
            <a:r>
              <a:rPr lang="en-US" b="0" i="0">
                <a:effectLst/>
              </a:rPr>
              <a:t>She rounds out her practice drafting and negotiating employment, retention, severance, and change in control agreements, and advising on the design and administration of equity incentive plans and other nonqualified plans.</a:t>
            </a:r>
          </a:p>
        </p:txBody>
      </p:sp>
      <p:pic>
        <p:nvPicPr>
          <p:cNvPr id="8" name="Picture 7" descr="A blue and black logo&#10;&#10;Description automatically generated">
            <a:extLst>
              <a:ext uri="{FF2B5EF4-FFF2-40B4-BE49-F238E27FC236}">
                <a16:creationId xmlns:a16="http://schemas.microsoft.com/office/drawing/2014/main" id="{C53155ED-8839-CBA6-F189-7B8B407E7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352009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Today’s Topics</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527180"/>
            <a:ext cx="4246584" cy="3276282"/>
          </a:xfrm>
          <a:prstGeom prst="rect">
            <a:avLst/>
          </a:prstGeom>
          <a:noFill/>
        </p:spPr>
        <p:txBody>
          <a:bodyPr wrap="square" lIns="91440" tIns="45720" rIns="91440" bIns="45720" rtlCol="0" anchor="t">
            <a:spAutoFit/>
          </a:bodyPr>
          <a:lstStyle/>
          <a:p>
            <a:pPr marL="742950" lvl="1" indent="-285750">
              <a:lnSpc>
                <a:spcPct val="150000"/>
              </a:lnSpc>
              <a:buFont typeface="Arial" panose="020B0604020202020204" pitchFamily="34" charset="0"/>
              <a:buChar char="•"/>
            </a:pPr>
            <a:r>
              <a:rPr lang="en-US" sz="2000"/>
              <a:t>Overview</a:t>
            </a:r>
            <a:endParaRPr lang="en-US" sz="2000">
              <a:ea typeface="Calibri"/>
              <a:cs typeface="Calibri"/>
            </a:endParaRPr>
          </a:p>
          <a:p>
            <a:pPr marL="1200150" lvl="2" indent="-285750">
              <a:lnSpc>
                <a:spcPct val="150000"/>
              </a:lnSpc>
              <a:buFont typeface="Courier New" panose="02070309020205020404" pitchFamily="49" charset="0"/>
              <a:buChar char="o"/>
            </a:pPr>
            <a:r>
              <a:rPr lang="en-US" sz="2000"/>
              <a:t>What are employee benefits?</a:t>
            </a:r>
            <a:endParaRPr lang="en-US" sz="2000">
              <a:ea typeface="Calibri"/>
              <a:cs typeface="Calibri"/>
            </a:endParaRPr>
          </a:p>
          <a:p>
            <a:pPr marL="1200150" lvl="2" indent="-285750">
              <a:lnSpc>
                <a:spcPct val="150000"/>
              </a:lnSpc>
              <a:buFont typeface="Courier New" panose="02070309020205020404" pitchFamily="49" charset="0"/>
              <a:buChar char="o"/>
            </a:pPr>
            <a:endParaRPr lang="en-US" sz="2000">
              <a:ea typeface="Calibri"/>
              <a:cs typeface="Calibri"/>
            </a:endParaRPr>
          </a:p>
          <a:p>
            <a:pPr marL="742950" lvl="1" indent="-285750">
              <a:lnSpc>
                <a:spcPct val="150000"/>
              </a:lnSpc>
              <a:buFont typeface="Arial" panose="020B0604020202020204" pitchFamily="34" charset="0"/>
              <a:buChar char="•"/>
            </a:pPr>
            <a:r>
              <a:rPr lang="en-US" sz="2000"/>
              <a:t>What’s new for 2024?</a:t>
            </a:r>
            <a:endParaRPr lang="en-US" sz="2000">
              <a:ea typeface="Calibri"/>
              <a:cs typeface="Calibri"/>
            </a:endParaRPr>
          </a:p>
          <a:p>
            <a:pPr marL="1200150" lvl="2" indent="-285750">
              <a:lnSpc>
                <a:spcPct val="150000"/>
              </a:lnSpc>
              <a:buFont typeface="Courier New" panose="02070309020205020404" pitchFamily="49" charset="0"/>
              <a:buChar char="o"/>
            </a:pPr>
            <a:r>
              <a:rPr lang="en-US" sz="2000"/>
              <a:t>Contribution Limits</a:t>
            </a:r>
            <a:endParaRPr lang="en-US" sz="2000">
              <a:ea typeface="Calibri"/>
              <a:cs typeface="Calibri"/>
            </a:endParaRPr>
          </a:p>
          <a:p>
            <a:pPr marL="1200150" lvl="2" indent="-285750">
              <a:lnSpc>
                <a:spcPct val="150000"/>
              </a:lnSpc>
              <a:buFont typeface="Courier New" panose="02070309020205020404" pitchFamily="49" charset="0"/>
              <a:buChar char="o"/>
            </a:pPr>
            <a:r>
              <a:rPr lang="en-US" sz="2000"/>
              <a:t>SECURE 2.0</a:t>
            </a:r>
            <a:endParaRPr lang="en-US" sz="2000">
              <a:ea typeface="Calibri"/>
              <a:cs typeface="Calibri"/>
            </a:endParaRPr>
          </a:p>
        </p:txBody>
      </p:sp>
      <p:pic>
        <p:nvPicPr>
          <p:cNvPr id="3" name="Picture 2" descr="A blue and black logo&#10;&#10;Description automatically generated">
            <a:extLst>
              <a:ext uri="{FF2B5EF4-FFF2-40B4-BE49-F238E27FC236}">
                <a16:creationId xmlns:a16="http://schemas.microsoft.com/office/drawing/2014/main" id="{6AC7D349-DE16-AED1-C1CE-A1E7506A6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
        <p:nvSpPr>
          <p:cNvPr id="6" name="TextBox 5">
            <a:extLst>
              <a:ext uri="{FF2B5EF4-FFF2-40B4-BE49-F238E27FC236}">
                <a16:creationId xmlns:a16="http://schemas.microsoft.com/office/drawing/2014/main" id="{298860FD-C975-455D-6F1E-D322BADC8667}"/>
              </a:ext>
            </a:extLst>
          </p:cNvPr>
          <p:cNvSpPr txBox="1"/>
          <p:nvPr/>
        </p:nvSpPr>
        <p:spPr>
          <a:xfrm>
            <a:off x="5860699" y="2527180"/>
            <a:ext cx="4775671" cy="2352952"/>
          </a:xfrm>
          <a:prstGeom prst="rect">
            <a:avLst/>
          </a:prstGeom>
          <a:noFill/>
        </p:spPr>
        <p:txBody>
          <a:bodyPr wrap="square" lIns="91440" tIns="45720" rIns="91440" bIns="45720" rtlCol="0" anchor="t">
            <a:spAutoFit/>
          </a:bodyPr>
          <a:lstStyle/>
          <a:p>
            <a:pPr marL="742950" lvl="1" indent="-285750">
              <a:lnSpc>
                <a:spcPct val="150000"/>
              </a:lnSpc>
              <a:buFont typeface="Arial" panose="020B0604020202020204" pitchFamily="34" charset="0"/>
              <a:buChar char="•"/>
            </a:pPr>
            <a:r>
              <a:rPr lang="en-US" sz="2000"/>
              <a:t>State Employment Laws</a:t>
            </a:r>
            <a:endParaRPr lang="en-US" sz="2000">
              <a:ea typeface="Calibri"/>
              <a:cs typeface="Calibri"/>
            </a:endParaRPr>
          </a:p>
          <a:p>
            <a:pPr marL="1200150" lvl="2" indent="-285750">
              <a:lnSpc>
                <a:spcPct val="150000"/>
              </a:lnSpc>
              <a:buFont typeface="Courier New" panose="02070309020205020404" pitchFamily="49" charset="0"/>
              <a:buChar char="o"/>
            </a:pPr>
            <a:r>
              <a:rPr lang="en-US" sz="2000"/>
              <a:t>Mini-COBRA</a:t>
            </a:r>
            <a:endParaRPr lang="en-US" sz="2000">
              <a:ea typeface="Calibri"/>
              <a:cs typeface="Calibri"/>
            </a:endParaRPr>
          </a:p>
          <a:p>
            <a:pPr marL="1200150" lvl="2" indent="-285750">
              <a:lnSpc>
                <a:spcPct val="150000"/>
              </a:lnSpc>
              <a:buFont typeface="Courier New" panose="02070309020205020404" pitchFamily="49" charset="0"/>
              <a:buChar char="o"/>
            </a:pPr>
            <a:r>
              <a:rPr lang="en-US" sz="2000"/>
              <a:t>Paid Family Leave</a:t>
            </a:r>
            <a:endParaRPr lang="en-US" sz="2000">
              <a:ea typeface="Calibri"/>
              <a:cs typeface="Calibri"/>
            </a:endParaRPr>
          </a:p>
          <a:p>
            <a:pPr marL="1200150" lvl="2" indent="-285750">
              <a:lnSpc>
                <a:spcPct val="150000"/>
              </a:lnSpc>
              <a:buFont typeface="Courier New" panose="02070309020205020404" pitchFamily="49" charset="0"/>
              <a:buChar char="o"/>
            </a:pPr>
            <a:r>
              <a:rPr lang="en-US" sz="2000"/>
              <a:t>State-Mandated Retirement Plans</a:t>
            </a:r>
            <a:endParaRPr lang="en-US" sz="2000">
              <a:ea typeface="Calibri"/>
              <a:cs typeface="Calibri"/>
            </a:endParaRPr>
          </a:p>
        </p:txBody>
      </p:sp>
      <p:cxnSp>
        <p:nvCxnSpPr>
          <p:cNvPr id="7" name="Straight Connector 6">
            <a:extLst>
              <a:ext uri="{FF2B5EF4-FFF2-40B4-BE49-F238E27FC236}">
                <a16:creationId xmlns:a16="http://schemas.microsoft.com/office/drawing/2014/main" id="{D5B95E7A-4999-CD13-5092-2709D393B651}"/>
              </a:ext>
            </a:extLst>
          </p:cNvPr>
          <p:cNvCxnSpPr>
            <a:cxnSpLocks/>
          </p:cNvCxnSpPr>
          <p:nvPr/>
        </p:nvCxnSpPr>
        <p:spPr>
          <a:xfrm>
            <a:off x="5653862" y="2106265"/>
            <a:ext cx="0" cy="3914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8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What Do We Mean When We Refer To Employee Benefits</a:t>
            </a:r>
          </a:p>
        </p:txBody>
      </p:sp>
      <p:graphicFrame>
        <p:nvGraphicFramePr>
          <p:cNvPr id="8" name="Content Placeholder 2">
            <a:extLst>
              <a:ext uri="{FF2B5EF4-FFF2-40B4-BE49-F238E27FC236}">
                <a16:creationId xmlns:a16="http://schemas.microsoft.com/office/drawing/2014/main" id="{9774D0F3-47BC-F9F5-C9B6-3B6BE3030EDA}"/>
              </a:ext>
            </a:extLst>
          </p:cNvPr>
          <p:cNvGraphicFramePr>
            <a:graphicFrameLocks noGrp="1"/>
          </p:cNvGraphicFramePr>
          <p:nvPr>
            <p:ph idx="1"/>
            <p:extLst>
              <p:ext uri="{D42A27DB-BD31-4B8C-83A1-F6EECF244321}">
                <p14:modId xmlns:p14="http://schemas.microsoft.com/office/powerpoint/2010/main" val="889063568"/>
              </p:ext>
            </p:extLst>
          </p:nvPr>
        </p:nvGraphicFramePr>
        <p:xfrm>
          <a:off x="687725" y="2148659"/>
          <a:ext cx="8434131" cy="3478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ue and black logo&#10;&#10;Description automatically generated">
            <a:extLst>
              <a:ext uri="{FF2B5EF4-FFF2-40B4-BE49-F238E27FC236}">
                <a16:creationId xmlns:a16="http://schemas.microsoft.com/office/drawing/2014/main" id="{F09E7BE4-A277-05B3-6C48-8D06F44A2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401848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What Comes Under The Health and Welfare Plan Umbrella?</a:t>
            </a:r>
          </a:p>
        </p:txBody>
      </p:sp>
      <p:sp>
        <p:nvSpPr>
          <p:cNvPr id="4" name="TextBox 3">
            <a:extLst>
              <a:ext uri="{FF2B5EF4-FFF2-40B4-BE49-F238E27FC236}">
                <a16:creationId xmlns:a16="http://schemas.microsoft.com/office/drawing/2014/main" id="{D71A91BB-B2F2-8F46-80A4-F6EBCFC738D3}"/>
              </a:ext>
            </a:extLst>
          </p:cNvPr>
          <p:cNvSpPr txBox="1"/>
          <p:nvPr/>
        </p:nvSpPr>
        <p:spPr>
          <a:xfrm>
            <a:off x="4675680" y="1930715"/>
            <a:ext cx="6944102" cy="3831818"/>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b="0">
                <a:solidFill>
                  <a:srgbClr val="000000"/>
                </a:solidFill>
                <a:effectLst/>
                <a:latin typeface="+mn-lt"/>
              </a:rPr>
              <a:t>Health and welfare benefit plans are a broad category of plans including:</a:t>
            </a:r>
          </a:p>
          <a:p>
            <a:pPr marL="342900" indent="-342900">
              <a:lnSpc>
                <a:spcPct val="90000"/>
              </a:lnSpc>
              <a:buFont typeface="Arial" panose="020B0604020202020204" pitchFamily="34" charset="0"/>
              <a:buChar char="•"/>
            </a:pPr>
            <a:endParaRPr lang="en-US" b="0">
              <a:solidFill>
                <a:srgbClr val="000000"/>
              </a:solidFill>
              <a:effectLst/>
              <a:latin typeface="+mn-lt"/>
            </a:endParaRPr>
          </a:p>
          <a:p>
            <a:pPr marL="800100" lvl="1" indent="-342900">
              <a:lnSpc>
                <a:spcPct val="90000"/>
              </a:lnSpc>
              <a:buFont typeface="Courier New" panose="02070309020205020404" pitchFamily="49" charset="0"/>
              <a:buChar char="o"/>
            </a:pPr>
            <a:r>
              <a:rPr lang="en-US" b="0">
                <a:solidFill>
                  <a:srgbClr val="000000"/>
                </a:solidFill>
                <a:effectLst/>
                <a:latin typeface="+mn-lt"/>
              </a:rPr>
              <a:t>Medical, dental, visual, psychiatric, or long-term health care; severance benefits; life insurance; accidental death or dismemberment benefits</a:t>
            </a:r>
          </a:p>
          <a:p>
            <a:pPr marL="800100" lvl="1" indent="-342900">
              <a:lnSpc>
                <a:spcPct val="90000"/>
              </a:lnSpc>
              <a:buFont typeface="Courier New" panose="02070309020205020404" pitchFamily="49" charset="0"/>
              <a:buChar char="o"/>
            </a:pPr>
            <a:endParaRPr lang="en-US" b="0">
              <a:solidFill>
                <a:srgbClr val="000000"/>
              </a:solidFill>
              <a:effectLst/>
              <a:latin typeface="+mn-lt"/>
            </a:endParaRPr>
          </a:p>
          <a:p>
            <a:pPr marL="800100" lvl="1" indent="-342900">
              <a:lnSpc>
                <a:spcPct val="90000"/>
              </a:lnSpc>
              <a:buFont typeface="Courier New" panose="02070309020205020404" pitchFamily="49" charset="0"/>
              <a:buChar char="o"/>
            </a:pPr>
            <a:r>
              <a:rPr lang="en-US" b="0">
                <a:solidFill>
                  <a:srgbClr val="000000"/>
                </a:solidFill>
                <a:effectLst/>
                <a:latin typeface="+mn-lt"/>
              </a:rPr>
              <a:t>Unemployment, disability, vacations or holiday benefits</a:t>
            </a:r>
          </a:p>
          <a:p>
            <a:pPr marL="800100" lvl="1" indent="-342900">
              <a:lnSpc>
                <a:spcPct val="90000"/>
              </a:lnSpc>
              <a:buFont typeface="Courier New" panose="02070309020205020404" pitchFamily="49" charset="0"/>
              <a:buChar char="o"/>
            </a:pPr>
            <a:endParaRPr lang="en-US" b="0">
              <a:solidFill>
                <a:srgbClr val="000000"/>
              </a:solidFill>
              <a:effectLst/>
              <a:latin typeface="+mn-lt"/>
            </a:endParaRPr>
          </a:p>
          <a:p>
            <a:pPr marL="800100" lvl="1" indent="-342900">
              <a:lnSpc>
                <a:spcPct val="90000"/>
              </a:lnSpc>
              <a:buFont typeface="Courier New" panose="02070309020205020404" pitchFamily="49" charset="0"/>
              <a:buChar char="o"/>
            </a:pPr>
            <a:r>
              <a:rPr lang="en-US" b="0">
                <a:solidFill>
                  <a:srgbClr val="000000"/>
                </a:solidFill>
                <a:effectLst/>
                <a:latin typeface="+mn-lt"/>
              </a:rPr>
              <a:t>Apprenticeships, tuition assistance, day-care, housing subsidies, or legal services benefits</a:t>
            </a:r>
          </a:p>
          <a:p>
            <a:pPr marL="800100" lvl="1" indent="-342900">
              <a:lnSpc>
                <a:spcPct val="90000"/>
              </a:lnSpc>
              <a:buFont typeface="Courier New" panose="02070309020205020404" pitchFamily="49" charset="0"/>
              <a:buChar char="o"/>
            </a:pPr>
            <a:endParaRPr lang="en-US" b="0">
              <a:solidFill>
                <a:srgbClr val="000000"/>
              </a:solidFill>
              <a:effectLst/>
              <a:latin typeface="+mn-lt"/>
            </a:endParaRPr>
          </a:p>
          <a:p>
            <a:pPr marL="800100" lvl="1" indent="-342900">
              <a:lnSpc>
                <a:spcPct val="90000"/>
              </a:lnSpc>
              <a:buFont typeface="Courier New" panose="02070309020205020404" pitchFamily="49" charset="0"/>
              <a:buChar char="o"/>
            </a:pPr>
            <a:r>
              <a:rPr lang="en-US" b="0">
                <a:solidFill>
                  <a:srgbClr val="000000"/>
                </a:solidFill>
                <a:effectLst/>
                <a:latin typeface="+mn-lt"/>
              </a:rPr>
              <a:t>Post-employment benefits such as salary continuation, supplemental unemployment benefits, disability-related job training and counseling</a:t>
            </a:r>
          </a:p>
        </p:txBody>
      </p:sp>
      <p:pic>
        <p:nvPicPr>
          <p:cNvPr id="3" name="Picture 2">
            <a:extLst>
              <a:ext uri="{FF2B5EF4-FFF2-40B4-BE49-F238E27FC236}">
                <a16:creationId xmlns:a16="http://schemas.microsoft.com/office/drawing/2014/main" id="{29E38E04-7493-2BAA-BE2B-E185FDF0EF93}"/>
              </a:ext>
            </a:extLst>
          </p:cNvPr>
          <p:cNvPicPr>
            <a:picLocks noChangeAspect="1"/>
          </p:cNvPicPr>
          <p:nvPr/>
        </p:nvPicPr>
        <p:blipFill>
          <a:blip r:embed="rId2"/>
          <a:stretch>
            <a:fillRect/>
          </a:stretch>
        </p:blipFill>
        <p:spPr>
          <a:xfrm rot="956687">
            <a:off x="882057" y="2182646"/>
            <a:ext cx="3238343" cy="3620223"/>
          </a:xfrm>
          <a:prstGeom prst="rect">
            <a:avLst/>
          </a:prstGeom>
        </p:spPr>
      </p:pic>
      <p:pic>
        <p:nvPicPr>
          <p:cNvPr id="6" name="Picture 5" descr="A blue and black logo&#10;&#10;Description automatically generated">
            <a:extLst>
              <a:ext uri="{FF2B5EF4-FFF2-40B4-BE49-F238E27FC236}">
                <a16:creationId xmlns:a16="http://schemas.microsoft.com/office/drawing/2014/main" id="{D86BFC0F-29A5-34EE-EB20-21A01C72C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291670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Health Plan Glossary</a:t>
            </a:r>
          </a:p>
        </p:txBody>
      </p:sp>
      <p:graphicFrame>
        <p:nvGraphicFramePr>
          <p:cNvPr id="6" name="Content Placeholder 11">
            <a:extLst>
              <a:ext uri="{FF2B5EF4-FFF2-40B4-BE49-F238E27FC236}">
                <a16:creationId xmlns:a16="http://schemas.microsoft.com/office/drawing/2014/main" id="{EFB8EE24-9DCC-1F8F-FB66-1EFE75AA5198}"/>
              </a:ext>
            </a:extLst>
          </p:cNvPr>
          <p:cNvGraphicFramePr>
            <a:graphicFrameLocks noGrp="1"/>
          </p:cNvGraphicFramePr>
          <p:nvPr>
            <p:ph idx="1"/>
            <p:extLst>
              <p:ext uri="{D42A27DB-BD31-4B8C-83A1-F6EECF244321}">
                <p14:modId xmlns:p14="http://schemas.microsoft.com/office/powerpoint/2010/main" val="3805613845"/>
              </p:ext>
            </p:extLst>
          </p:nvPr>
        </p:nvGraphicFramePr>
        <p:xfrm>
          <a:off x="394430" y="1491028"/>
          <a:ext cx="11403140" cy="5366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987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Qualified Retirement Plans</a:t>
            </a:r>
          </a:p>
        </p:txBody>
      </p:sp>
      <p:graphicFrame>
        <p:nvGraphicFramePr>
          <p:cNvPr id="3" name="Content Placeholder 2">
            <a:extLst>
              <a:ext uri="{FF2B5EF4-FFF2-40B4-BE49-F238E27FC236}">
                <a16:creationId xmlns:a16="http://schemas.microsoft.com/office/drawing/2014/main" id="{A6054198-6116-17A2-9A0B-B86C76230509}"/>
              </a:ext>
            </a:extLst>
          </p:cNvPr>
          <p:cNvGraphicFramePr>
            <a:graphicFrameLocks noGrp="1"/>
          </p:cNvGraphicFramePr>
          <p:nvPr>
            <p:ph idx="1"/>
            <p:extLst>
              <p:ext uri="{D42A27DB-BD31-4B8C-83A1-F6EECF244321}">
                <p14:modId xmlns:p14="http://schemas.microsoft.com/office/powerpoint/2010/main" val="1922367202"/>
              </p:ext>
            </p:extLst>
          </p:nvPr>
        </p:nvGraphicFramePr>
        <p:xfrm>
          <a:off x="112695" y="1652069"/>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blue and black logo&#10;&#10;Description automatically generated">
            <a:extLst>
              <a:ext uri="{FF2B5EF4-FFF2-40B4-BE49-F238E27FC236}">
                <a16:creationId xmlns:a16="http://schemas.microsoft.com/office/drawing/2014/main" id="{1EC47A7B-19BC-ED85-7141-64C6240620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116441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Applicability of The Code and ERISA</a:t>
            </a:r>
          </a:p>
        </p:txBody>
      </p:sp>
      <p:pic>
        <p:nvPicPr>
          <p:cNvPr id="4" name="Picture 3" descr="A blue and black logo&#10;&#10;Description automatically generated">
            <a:extLst>
              <a:ext uri="{FF2B5EF4-FFF2-40B4-BE49-F238E27FC236}">
                <a16:creationId xmlns:a16="http://schemas.microsoft.com/office/drawing/2014/main" id="{1EC47A7B-19BC-ED85-7141-64C62406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graphicFrame>
        <p:nvGraphicFramePr>
          <p:cNvPr id="7" name="Table 8">
            <a:extLst>
              <a:ext uri="{FF2B5EF4-FFF2-40B4-BE49-F238E27FC236}">
                <a16:creationId xmlns:a16="http://schemas.microsoft.com/office/drawing/2014/main" id="{B30B277A-FD7A-FB63-83FE-7F32A171F048}"/>
              </a:ext>
            </a:extLst>
          </p:cNvPr>
          <p:cNvGraphicFramePr>
            <a:graphicFrameLocks noGrp="1"/>
          </p:cNvGraphicFramePr>
          <p:nvPr>
            <p:ph idx="1"/>
            <p:extLst>
              <p:ext uri="{D42A27DB-BD31-4B8C-83A1-F6EECF244321}">
                <p14:modId xmlns:p14="http://schemas.microsoft.com/office/powerpoint/2010/main" val="3972047258"/>
              </p:ext>
            </p:extLst>
          </p:nvPr>
        </p:nvGraphicFramePr>
        <p:xfrm>
          <a:off x="609600" y="2194560"/>
          <a:ext cx="10972800" cy="207264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509009546"/>
                    </a:ext>
                  </a:extLst>
                </a:gridCol>
                <a:gridCol w="3657600">
                  <a:extLst>
                    <a:ext uri="{9D8B030D-6E8A-4147-A177-3AD203B41FA5}">
                      <a16:colId xmlns:a16="http://schemas.microsoft.com/office/drawing/2014/main" val="3665279741"/>
                    </a:ext>
                  </a:extLst>
                </a:gridCol>
                <a:gridCol w="3657600">
                  <a:extLst>
                    <a:ext uri="{9D8B030D-6E8A-4147-A177-3AD203B41FA5}">
                      <a16:colId xmlns:a16="http://schemas.microsoft.com/office/drawing/2014/main" val="1462565841"/>
                    </a:ext>
                  </a:extLst>
                </a:gridCol>
              </a:tblGrid>
              <a:tr h="370840">
                <a:tc>
                  <a:txBody>
                    <a:bodyPr/>
                    <a:lstStyle/>
                    <a:p>
                      <a:pPr algn="ctr"/>
                      <a:r>
                        <a:rPr lang="en-US" sz="2800"/>
                        <a:t>Type of Plan</a:t>
                      </a:r>
                    </a:p>
                  </a:txBody>
                  <a:tcPr>
                    <a:solidFill>
                      <a:srgbClr val="005A85"/>
                    </a:solidFill>
                  </a:tcPr>
                </a:tc>
                <a:tc>
                  <a:txBody>
                    <a:bodyPr/>
                    <a:lstStyle/>
                    <a:p>
                      <a:pPr algn="ctr"/>
                      <a:r>
                        <a:rPr lang="en-US" sz="2800"/>
                        <a:t>Internal Revenue Code</a:t>
                      </a:r>
                    </a:p>
                  </a:txBody>
                  <a:tcPr>
                    <a:solidFill>
                      <a:srgbClr val="005A85"/>
                    </a:solidFill>
                  </a:tcPr>
                </a:tc>
                <a:tc>
                  <a:txBody>
                    <a:bodyPr/>
                    <a:lstStyle/>
                    <a:p>
                      <a:pPr algn="ctr"/>
                      <a:r>
                        <a:rPr lang="en-US" sz="2800"/>
                        <a:t>ERISA</a:t>
                      </a:r>
                    </a:p>
                  </a:txBody>
                  <a:tcPr>
                    <a:solidFill>
                      <a:srgbClr val="005A85"/>
                    </a:solidFill>
                  </a:tcPr>
                </a:tc>
                <a:extLst>
                  <a:ext uri="{0D108BD9-81ED-4DB2-BD59-A6C34878D82A}">
                    <a16:rowId xmlns:a16="http://schemas.microsoft.com/office/drawing/2014/main" val="495930027"/>
                  </a:ext>
                </a:extLst>
              </a:tr>
              <a:tr h="370840">
                <a:tc>
                  <a:txBody>
                    <a:bodyPr/>
                    <a:lstStyle/>
                    <a:p>
                      <a:r>
                        <a:rPr lang="en-US" sz="1800"/>
                        <a:t>Defined Benefit Plan</a:t>
                      </a:r>
                    </a:p>
                  </a:txBody>
                  <a:tcPr/>
                </a:tc>
                <a:tc>
                  <a:txBody>
                    <a:bodyPr/>
                    <a:lstStyle/>
                    <a:p>
                      <a:pPr algn="ctr"/>
                      <a:endParaRPr lang="en-US" sz="2800"/>
                    </a:p>
                  </a:txBody>
                  <a:tcPr/>
                </a:tc>
                <a:tc>
                  <a:txBody>
                    <a:bodyPr/>
                    <a:lstStyle/>
                    <a:p>
                      <a:pPr algn="ctr"/>
                      <a:endParaRPr lang="en-US" sz="2800"/>
                    </a:p>
                  </a:txBody>
                  <a:tcPr/>
                </a:tc>
                <a:extLst>
                  <a:ext uri="{0D108BD9-81ED-4DB2-BD59-A6C34878D82A}">
                    <a16:rowId xmlns:a16="http://schemas.microsoft.com/office/drawing/2014/main" val="1452887386"/>
                  </a:ext>
                </a:extLst>
              </a:tr>
              <a:tr h="370840">
                <a:tc>
                  <a:txBody>
                    <a:bodyPr/>
                    <a:lstStyle/>
                    <a:p>
                      <a:r>
                        <a:rPr lang="en-US" sz="1800"/>
                        <a:t>Defined Contribution Plan</a:t>
                      </a:r>
                    </a:p>
                  </a:txBody>
                  <a:tcPr/>
                </a:tc>
                <a:tc>
                  <a:txBody>
                    <a:bodyPr/>
                    <a:lstStyle/>
                    <a:p>
                      <a:pPr algn="ctr"/>
                      <a:endParaRPr lang="en-US" sz="2800"/>
                    </a:p>
                  </a:txBody>
                  <a:tcPr/>
                </a:tc>
                <a:tc>
                  <a:txBody>
                    <a:bodyPr/>
                    <a:lstStyle/>
                    <a:p>
                      <a:pPr algn="ctr"/>
                      <a:endParaRPr lang="en-US" sz="2800"/>
                    </a:p>
                  </a:txBody>
                  <a:tcPr/>
                </a:tc>
                <a:extLst>
                  <a:ext uri="{0D108BD9-81ED-4DB2-BD59-A6C34878D82A}">
                    <a16:rowId xmlns:a16="http://schemas.microsoft.com/office/drawing/2014/main" val="757111403"/>
                  </a:ext>
                </a:extLst>
              </a:tr>
              <a:tr h="370840">
                <a:tc>
                  <a:txBody>
                    <a:bodyPr/>
                    <a:lstStyle/>
                    <a:p>
                      <a:r>
                        <a:rPr lang="en-US" sz="1800"/>
                        <a:t>Health and Welfare Plans</a:t>
                      </a:r>
                    </a:p>
                  </a:txBody>
                  <a:tcPr/>
                </a:tc>
                <a:tc>
                  <a:txBody>
                    <a:bodyPr/>
                    <a:lstStyle/>
                    <a:p>
                      <a:pPr algn="ctr"/>
                      <a:endParaRPr lang="en-US" sz="2800"/>
                    </a:p>
                  </a:txBody>
                  <a:tcPr/>
                </a:tc>
                <a:tc>
                  <a:txBody>
                    <a:bodyPr/>
                    <a:lstStyle/>
                    <a:p>
                      <a:pPr algn="ctr"/>
                      <a:endParaRPr lang="en-US" sz="2800"/>
                    </a:p>
                  </a:txBody>
                  <a:tcPr/>
                </a:tc>
                <a:extLst>
                  <a:ext uri="{0D108BD9-81ED-4DB2-BD59-A6C34878D82A}">
                    <a16:rowId xmlns:a16="http://schemas.microsoft.com/office/drawing/2014/main" val="3090419850"/>
                  </a:ext>
                </a:extLst>
              </a:tr>
            </a:tbl>
          </a:graphicData>
        </a:graphic>
      </p:graphicFrame>
      <p:pic>
        <p:nvPicPr>
          <p:cNvPr id="8" name="Graphic 7" descr="Checkmark with solid fill">
            <a:extLst>
              <a:ext uri="{FF2B5EF4-FFF2-40B4-BE49-F238E27FC236}">
                <a16:creationId xmlns:a16="http://schemas.microsoft.com/office/drawing/2014/main" id="{909869DE-E19C-B28C-B6DE-E9A7946240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7309" y="2749947"/>
            <a:ext cx="457200" cy="457200"/>
          </a:xfrm>
          <a:prstGeom prst="rect">
            <a:avLst/>
          </a:prstGeom>
        </p:spPr>
      </p:pic>
      <p:pic>
        <p:nvPicPr>
          <p:cNvPr id="9" name="Graphic 8" descr="Checkmark with solid fill">
            <a:extLst>
              <a:ext uri="{FF2B5EF4-FFF2-40B4-BE49-F238E27FC236}">
                <a16:creationId xmlns:a16="http://schemas.microsoft.com/office/drawing/2014/main" id="{88D9EB7F-0440-C50E-6018-112407F349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7309" y="3255698"/>
            <a:ext cx="457200" cy="457200"/>
          </a:xfrm>
          <a:prstGeom prst="rect">
            <a:avLst/>
          </a:prstGeom>
        </p:spPr>
      </p:pic>
      <p:pic>
        <p:nvPicPr>
          <p:cNvPr id="10" name="Graphic 9" descr="Checkmark with solid fill">
            <a:extLst>
              <a:ext uri="{FF2B5EF4-FFF2-40B4-BE49-F238E27FC236}">
                <a16:creationId xmlns:a16="http://schemas.microsoft.com/office/drawing/2014/main" id="{CB1D81B5-467F-D0D5-443F-65048A3772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7309" y="3810000"/>
            <a:ext cx="457200" cy="457200"/>
          </a:xfrm>
          <a:prstGeom prst="rect">
            <a:avLst/>
          </a:prstGeom>
        </p:spPr>
      </p:pic>
      <p:pic>
        <p:nvPicPr>
          <p:cNvPr id="15" name="Graphic 14" descr="Checkmark with solid fill">
            <a:extLst>
              <a:ext uri="{FF2B5EF4-FFF2-40B4-BE49-F238E27FC236}">
                <a16:creationId xmlns:a16="http://schemas.microsoft.com/office/drawing/2014/main" id="{2B397753-43D3-18BC-F6CB-5C041272F9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5489" y="2749947"/>
            <a:ext cx="457200" cy="457200"/>
          </a:xfrm>
          <a:prstGeom prst="rect">
            <a:avLst/>
          </a:prstGeom>
        </p:spPr>
      </p:pic>
      <p:pic>
        <p:nvPicPr>
          <p:cNvPr id="16" name="Graphic 15" descr="Checkmark with solid fill">
            <a:extLst>
              <a:ext uri="{FF2B5EF4-FFF2-40B4-BE49-F238E27FC236}">
                <a16:creationId xmlns:a16="http://schemas.microsoft.com/office/drawing/2014/main" id="{ACE83B01-2B63-11FC-125C-1098CB0B3B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5489" y="3255698"/>
            <a:ext cx="457200" cy="457200"/>
          </a:xfrm>
          <a:prstGeom prst="rect">
            <a:avLst/>
          </a:prstGeom>
        </p:spPr>
      </p:pic>
      <p:pic>
        <p:nvPicPr>
          <p:cNvPr id="17" name="Graphic 16" descr="Checkmark with solid fill">
            <a:extLst>
              <a:ext uri="{FF2B5EF4-FFF2-40B4-BE49-F238E27FC236}">
                <a16:creationId xmlns:a16="http://schemas.microsoft.com/office/drawing/2014/main" id="{065E7317-5A65-46B6-1019-B24A671078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5489" y="3810000"/>
            <a:ext cx="457200" cy="457200"/>
          </a:xfrm>
          <a:prstGeom prst="rect">
            <a:avLst/>
          </a:prstGeom>
        </p:spPr>
      </p:pic>
    </p:spTree>
    <p:extLst>
      <p:ext uri="{BB962C8B-B14F-4D97-AF65-F5344CB8AC3E}">
        <p14:creationId xmlns:p14="http://schemas.microsoft.com/office/powerpoint/2010/main" val="14152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Qualification Requirements Under The Code</a:t>
            </a:r>
          </a:p>
        </p:txBody>
      </p:sp>
      <p:pic>
        <p:nvPicPr>
          <p:cNvPr id="4" name="Picture 3" descr="A blue and black logo&#10;&#10;Description automatically generated">
            <a:extLst>
              <a:ext uri="{FF2B5EF4-FFF2-40B4-BE49-F238E27FC236}">
                <a16:creationId xmlns:a16="http://schemas.microsoft.com/office/drawing/2014/main" id="{1EC47A7B-19BC-ED85-7141-64C62406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graphicFrame>
        <p:nvGraphicFramePr>
          <p:cNvPr id="6" name="Content Placeholder 2">
            <a:extLst>
              <a:ext uri="{FF2B5EF4-FFF2-40B4-BE49-F238E27FC236}">
                <a16:creationId xmlns:a16="http://schemas.microsoft.com/office/drawing/2014/main" id="{5D4041DE-4115-3633-7842-15277BB23352}"/>
              </a:ext>
            </a:extLst>
          </p:cNvPr>
          <p:cNvGraphicFramePr>
            <a:graphicFrameLocks noGrp="1"/>
          </p:cNvGraphicFramePr>
          <p:nvPr>
            <p:ph idx="1"/>
            <p:extLst>
              <p:ext uri="{D42A27DB-BD31-4B8C-83A1-F6EECF244321}">
                <p14:modId xmlns:p14="http://schemas.microsoft.com/office/powerpoint/2010/main" val="522227042"/>
              </p:ext>
            </p:extLst>
          </p:nvPr>
        </p:nvGraphicFramePr>
        <p:xfrm>
          <a:off x="609600" y="1707294"/>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600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6653-A0B2-9F46-A6DE-92019308A273}"/>
              </a:ext>
            </a:extLst>
          </p:cNvPr>
          <p:cNvSpPr>
            <a:spLocks noGrp="1"/>
          </p:cNvSpPr>
          <p:nvPr>
            <p:ph type="title"/>
          </p:nvPr>
        </p:nvSpPr>
        <p:spPr/>
        <p:txBody>
          <a:bodyPr>
            <a:normAutofit/>
          </a:bodyPr>
          <a:lstStyle/>
          <a:p>
            <a:r>
              <a:rPr lang="en-US" sz="3600"/>
              <a:t>Our Panel</a:t>
            </a:r>
          </a:p>
        </p:txBody>
      </p:sp>
      <p:pic>
        <p:nvPicPr>
          <p:cNvPr id="3" name="Content Placeholder 3">
            <a:extLst>
              <a:ext uri="{FF2B5EF4-FFF2-40B4-BE49-F238E27FC236}">
                <a16:creationId xmlns:a16="http://schemas.microsoft.com/office/drawing/2014/main" id="{B52FBF13-4BF9-B840-8DAF-CAA12A9ECD59}"/>
              </a:ext>
            </a:extLst>
          </p:cNvPr>
          <p:cNvPicPr/>
          <p:nvPr/>
        </p:nvPicPr>
        <p:blipFill rotWithShape="1">
          <a:blip r:embed="rId2">
            <a:extLst>
              <a:ext uri="{28A0092B-C50C-407E-A947-70E740481C1C}">
                <a14:useLocalDpi xmlns:a14="http://schemas.microsoft.com/office/drawing/2010/main" val="0"/>
              </a:ext>
            </a:extLst>
          </a:blip>
          <a:srcRect t="4664" b="28669"/>
          <a:stretch/>
        </p:blipFill>
        <p:spPr>
          <a:xfrm>
            <a:off x="9807259" y="1651215"/>
            <a:ext cx="1976516" cy="1976516"/>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pic>
        <p:nvPicPr>
          <p:cNvPr id="14" name="Content Placeholder 3">
            <a:extLst>
              <a:ext uri="{FF2B5EF4-FFF2-40B4-BE49-F238E27FC236}">
                <a16:creationId xmlns:a16="http://schemas.microsoft.com/office/drawing/2014/main" id="{5090E7E5-BFEF-789D-35AB-3FAE9F938691}"/>
              </a:ext>
            </a:extLst>
          </p:cNvPr>
          <p:cNvPicPr/>
          <p:nvPr/>
        </p:nvPicPr>
        <p:blipFill rotWithShape="1">
          <a:blip r:embed="rId3">
            <a:extLst>
              <a:ext uri="{28A0092B-C50C-407E-A947-70E740481C1C}">
                <a14:useLocalDpi xmlns:a14="http://schemas.microsoft.com/office/drawing/2010/main" val="0"/>
              </a:ext>
            </a:extLst>
          </a:blip>
          <a:srcRect l="-4001" t="1186" r="4001" b="18814"/>
          <a:stretch/>
        </p:blipFill>
        <p:spPr>
          <a:xfrm>
            <a:off x="492703" y="1678857"/>
            <a:ext cx="1976516" cy="1976516"/>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pic>
        <p:nvPicPr>
          <p:cNvPr id="15" name="Content Placeholder 3">
            <a:extLst>
              <a:ext uri="{FF2B5EF4-FFF2-40B4-BE49-F238E27FC236}">
                <a16:creationId xmlns:a16="http://schemas.microsoft.com/office/drawing/2014/main" id="{2FD191F1-3BEA-CDC9-4FC1-F358A5A60B15}"/>
              </a:ext>
            </a:extLst>
          </p:cNvPr>
          <p:cNvPicPr/>
          <p:nvPr/>
        </p:nvPicPr>
        <p:blipFill>
          <a:blip r:embed="rId4">
            <a:extLst>
              <a:ext uri="{28A0092B-C50C-407E-A947-70E740481C1C}">
                <a14:useLocalDpi xmlns:a14="http://schemas.microsoft.com/office/drawing/2010/main" val="0"/>
              </a:ext>
            </a:extLst>
          </a:blip>
          <a:srcRect/>
          <a:stretch/>
        </p:blipFill>
        <p:spPr>
          <a:xfrm>
            <a:off x="2694286" y="3701409"/>
            <a:ext cx="1976516" cy="1976516"/>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F8C9C6C6-A11A-180B-4F30-5494D0C605D2}"/>
              </a:ext>
            </a:extLst>
          </p:cNvPr>
          <p:cNvSpPr txBox="1"/>
          <p:nvPr/>
        </p:nvSpPr>
        <p:spPr>
          <a:xfrm>
            <a:off x="2298779" y="5750517"/>
            <a:ext cx="2754407" cy="830997"/>
          </a:xfrm>
          <a:prstGeom prst="rect">
            <a:avLst/>
          </a:prstGeom>
          <a:noFill/>
        </p:spPr>
        <p:txBody>
          <a:bodyPr wrap="square" lIns="91440" tIns="45720" rIns="91440" bIns="45720" anchor="t">
            <a:spAutoFit/>
          </a:bodyPr>
          <a:lstStyle/>
          <a:p>
            <a:pPr algn="ctr"/>
            <a:r>
              <a:rPr lang="en-US" sz="1600" b="1">
                <a:solidFill>
                  <a:srgbClr val="004772"/>
                </a:solidFill>
                <a:latin typeface="Georgia Pro"/>
              </a:rPr>
              <a:t>Al Gray</a:t>
            </a:r>
            <a:br>
              <a:rPr lang="en-US" sz="1600" b="1">
                <a:solidFill>
                  <a:srgbClr val="004772"/>
                </a:solidFill>
                <a:latin typeface="Georgia Pro"/>
              </a:rPr>
            </a:br>
            <a:r>
              <a:rPr lang="en-US" sz="1600" i="1">
                <a:solidFill>
                  <a:srgbClr val="004772"/>
                </a:solidFill>
                <a:latin typeface="Georgia Pro"/>
              </a:rPr>
              <a:t>Founder </a:t>
            </a:r>
          </a:p>
          <a:p>
            <a:pPr algn="ctr"/>
            <a:r>
              <a:rPr lang="en-US" sz="1600">
                <a:solidFill>
                  <a:srgbClr val="004772"/>
                </a:solidFill>
                <a:latin typeface="Georgia Pro"/>
              </a:rPr>
              <a:t>Law Office of Alfred A. Gray</a:t>
            </a:r>
          </a:p>
        </p:txBody>
      </p:sp>
      <p:sp>
        <p:nvSpPr>
          <p:cNvPr id="19" name="TextBox 18">
            <a:extLst>
              <a:ext uri="{FF2B5EF4-FFF2-40B4-BE49-F238E27FC236}">
                <a16:creationId xmlns:a16="http://schemas.microsoft.com/office/drawing/2014/main" id="{2176C75B-3A0D-BBF3-FE68-7786B568C8B0}"/>
              </a:ext>
            </a:extLst>
          </p:cNvPr>
          <p:cNvSpPr txBox="1"/>
          <p:nvPr/>
        </p:nvSpPr>
        <p:spPr>
          <a:xfrm>
            <a:off x="352593" y="3772380"/>
            <a:ext cx="2255182" cy="1077218"/>
          </a:xfrm>
          <a:prstGeom prst="rect">
            <a:avLst/>
          </a:prstGeom>
          <a:noFill/>
        </p:spPr>
        <p:txBody>
          <a:bodyPr wrap="square" lIns="91440" tIns="45720" rIns="91440" bIns="45720" anchor="t">
            <a:spAutoFit/>
          </a:bodyPr>
          <a:lstStyle/>
          <a:p>
            <a:pPr algn="ctr"/>
            <a:r>
              <a:rPr lang="en-US" sz="1600" b="1">
                <a:solidFill>
                  <a:srgbClr val="004772"/>
                </a:solidFill>
                <a:latin typeface="Georgia Pro"/>
              </a:rPr>
              <a:t>Jeff Plakans</a:t>
            </a:r>
            <a:br>
              <a:rPr lang="en-US" sz="1600" b="1">
                <a:solidFill>
                  <a:srgbClr val="004772"/>
                </a:solidFill>
                <a:latin typeface="Georgia Pro"/>
              </a:rPr>
            </a:br>
            <a:r>
              <a:rPr lang="en-US" sz="1600" i="1">
                <a:solidFill>
                  <a:srgbClr val="004772"/>
                </a:solidFill>
                <a:latin typeface="Georgia Pro"/>
              </a:rPr>
              <a:t>President </a:t>
            </a:r>
            <a:r>
              <a:rPr lang="en-US" sz="1600">
                <a:solidFill>
                  <a:srgbClr val="004772"/>
                </a:solidFill>
                <a:latin typeface="Georgia Pro"/>
              </a:rPr>
              <a:t>Commonwealth Payroll &amp; HR</a:t>
            </a:r>
          </a:p>
        </p:txBody>
      </p:sp>
      <p:sp>
        <p:nvSpPr>
          <p:cNvPr id="20" name="TextBox 19">
            <a:extLst>
              <a:ext uri="{FF2B5EF4-FFF2-40B4-BE49-F238E27FC236}">
                <a16:creationId xmlns:a16="http://schemas.microsoft.com/office/drawing/2014/main" id="{E81BC8F0-1A61-BAC5-AE63-0A6C5A547350}"/>
              </a:ext>
            </a:extLst>
          </p:cNvPr>
          <p:cNvSpPr txBox="1"/>
          <p:nvPr/>
        </p:nvSpPr>
        <p:spPr>
          <a:xfrm>
            <a:off x="9684116" y="3704355"/>
            <a:ext cx="2378575" cy="1077218"/>
          </a:xfrm>
          <a:prstGeom prst="rect">
            <a:avLst/>
          </a:prstGeom>
          <a:noFill/>
        </p:spPr>
        <p:txBody>
          <a:bodyPr wrap="square" lIns="91440" tIns="45720" rIns="91440" bIns="45720" anchor="t">
            <a:spAutoFit/>
          </a:bodyPr>
          <a:lstStyle/>
          <a:p>
            <a:pPr algn="ctr"/>
            <a:r>
              <a:rPr lang="en-US" sz="1600" b="1">
                <a:solidFill>
                  <a:srgbClr val="004772"/>
                </a:solidFill>
                <a:latin typeface="Georgia Pro"/>
              </a:rPr>
              <a:t>Mark Alaimo</a:t>
            </a:r>
            <a:br>
              <a:rPr lang="en-US" sz="1600" b="1">
                <a:solidFill>
                  <a:srgbClr val="004772"/>
                </a:solidFill>
                <a:latin typeface="Georgia Pro"/>
              </a:rPr>
            </a:br>
            <a:r>
              <a:rPr lang="en-US" sz="1600" i="1">
                <a:solidFill>
                  <a:srgbClr val="004772"/>
                </a:solidFill>
                <a:latin typeface="Georgia Pro"/>
              </a:rPr>
              <a:t>Managing Shareholder</a:t>
            </a:r>
            <a:r>
              <a:rPr lang="en-US" sz="1600">
                <a:solidFill>
                  <a:srgbClr val="004772"/>
                </a:solidFill>
                <a:latin typeface="Georgia Pro"/>
              </a:rPr>
              <a:t> LCW Certified Public Accountants</a:t>
            </a:r>
          </a:p>
        </p:txBody>
      </p:sp>
      <p:sp>
        <p:nvSpPr>
          <p:cNvPr id="21" name="TextBox 20">
            <a:extLst>
              <a:ext uri="{FF2B5EF4-FFF2-40B4-BE49-F238E27FC236}">
                <a16:creationId xmlns:a16="http://schemas.microsoft.com/office/drawing/2014/main" id="{4F0414D7-F704-7CF2-7DB4-92925F22FB37}"/>
              </a:ext>
            </a:extLst>
          </p:cNvPr>
          <p:cNvSpPr txBox="1"/>
          <p:nvPr/>
        </p:nvSpPr>
        <p:spPr>
          <a:xfrm>
            <a:off x="7273411" y="5784056"/>
            <a:ext cx="2255182" cy="830997"/>
          </a:xfrm>
          <a:prstGeom prst="rect">
            <a:avLst/>
          </a:prstGeom>
          <a:noFill/>
        </p:spPr>
        <p:txBody>
          <a:bodyPr wrap="square" lIns="91440" tIns="45720" rIns="91440" bIns="45720" anchor="t">
            <a:spAutoFit/>
          </a:bodyPr>
          <a:lstStyle/>
          <a:p>
            <a:pPr algn="ctr"/>
            <a:r>
              <a:rPr lang="en-US" sz="1600" b="1">
                <a:solidFill>
                  <a:srgbClr val="004772"/>
                </a:solidFill>
                <a:latin typeface="Georgia Pro"/>
              </a:rPr>
              <a:t>Rebecca F. Alperin</a:t>
            </a:r>
            <a:br>
              <a:rPr lang="en-US" sz="1600" b="1">
                <a:solidFill>
                  <a:srgbClr val="004772"/>
                </a:solidFill>
                <a:latin typeface="Georgia Pro"/>
              </a:rPr>
            </a:br>
            <a:r>
              <a:rPr lang="en-US" sz="1600" i="1">
                <a:solidFill>
                  <a:srgbClr val="004772"/>
                </a:solidFill>
                <a:latin typeface="Georgia Pro"/>
              </a:rPr>
              <a:t>Member </a:t>
            </a:r>
          </a:p>
          <a:p>
            <a:pPr algn="ctr"/>
            <a:r>
              <a:rPr lang="en-US" sz="1600">
                <a:solidFill>
                  <a:srgbClr val="004772"/>
                </a:solidFill>
                <a:latin typeface="Georgia Pro"/>
              </a:rPr>
              <a:t>MORSE</a:t>
            </a:r>
          </a:p>
        </p:txBody>
      </p:sp>
      <p:sp>
        <p:nvSpPr>
          <p:cNvPr id="22" name="TextBox 21">
            <a:extLst>
              <a:ext uri="{FF2B5EF4-FFF2-40B4-BE49-F238E27FC236}">
                <a16:creationId xmlns:a16="http://schemas.microsoft.com/office/drawing/2014/main" id="{D69930E0-2AD9-F58F-A520-385B7F1934C8}"/>
              </a:ext>
            </a:extLst>
          </p:cNvPr>
          <p:cNvSpPr txBox="1"/>
          <p:nvPr/>
        </p:nvSpPr>
        <p:spPr>
          <a:xfrm>
            <a:off x="4754185" y="3776040"/>
            <a:ext cx="2469291" cy="830997"/>
          </a:xfrm>
          <a:prstGeom prst="rect">
            <a:avLst/>
          </a:prstGeom>
          <a:noFill/>
        </p:spPr>
        <p:txBody>
          <a:bodyPr wrap="square" lIns="91440" tIns="45720" rIns="91440" bIns="45720" anchor="t">
            <a:spAutoFit/>
          </a:bodyPr>
          <a:lstStyle/>
          <a:p>
            <a:pPr algn="ctr"/>
            <a:r>
              <a:rPr lang="en-US" sz="1600" b="1">
                <a:solidFill>
                  <a:srgbClr val="004772"/>
                </a:solidFill>
                <a:latin typeface="Georgia Pro"/>
              </a:rPr>
              <a:t>Michelle </a:t>
            </a:r>
            <a:r>
              <a:rPr lang="en-US" sz="1600" b="1" err="1">
                <a:solidFill>
                  <a:srgbClr val="004772"/>
                </a:solidFill>
                <a:latin typeface="Georgia Pro"/>
              </a:rPr>
              <a:t>Ferero</a:t>
            </a:r>
            <a:br>
              <a:rPr lang="en-US" sz="1600" b="1">
                <a:solidFill>
                  <a:srgbClr val="004772"/>
                </a:solidFill>
                <a:latin typeface="Georgia Pro"/>
              </a:rPr>
            </a:br>
            <a:r>
              <a:rPr lang="en-US" sz="1600" i="1">
                <a:solidFill>
                  <a:srgbClr val="004772"/>
                </a:solidFill>
                <a:latin typeface="Georgia Pro"/>
              </a:rPr>
              <a:t>Partner </a:t>
            </a:r>
          </a:p>
          <a:p>
            <a:pPr algn="ctr"/>
            <a:r>
              <a:rPr lang="en-US" sz="1600">
                <a:solidFill>
                  <a:srgbClr val="004772"/>
                </a:solidFill>
                <a:latin typeface="Georgia Pro"/>
              </a:rPr>
              <a:t>P&amp;C Consulting</a:t>
            </a:r>
          </a:p>
        </p:txBody>
      </p:sp>
      <p:pic>
        <p:nvPicPr>
          <p:cNvPr id="24" name="Content Placeholder 3">
            <a:extLst>
              <a:ext uri="{FF2B5EF4-FFF2-40B4-BE49-F238E27FC236}">
                <a16:creationId xmlns:a16="http://schemas.microsoft.com/office/drawing/2014/main" id="{DB105F72-4065-6F88-887E-78CE1BE1934D}"/>
              </a:ext>
            </a:extLst>
          </p:cNvPr>
          <p:cNvPicPr/>
          <p:nvPr/>
        </p:nvPicPr>
        <p:blipFill>
          <a:blip r:embed="rId5">
            <a:extLst>
              <a:ext uri="{28A0092B-C50C-407E-A947-70E740481C1C}">
                <a14:useLocalDpi xmlns:a14="http://schemas.microsoft.com/office/drawing/2010/main" val="0"/>
              </a:ext>
            </a:extLst>
          </a:blip>
          <a:srcRect/>
          <a:stretch/>
        </p:blipFill>
        <p:spPr>
          <a:xfrm>
            <a:off x="5061697" y="1693392"/>
            <a:ext cx="1976516" cy="1976516"/>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pic>
        <p:nvPicPr>
          <p:cNvPr id="25" name="Content Placeholder 3">
            <a:extLst>
              <a:ext uri="{FF2B5EF4-FFF2-40B4-BE49-F238E27FC236}">
                <a16:creationId xmlns:a16="http://schemas.microsoft.com/office/drawing/2014/main" id="{B7714808-3697-E5FE-0C7D-FB27EFE4FFAB}"/>
              </a:ext>
            </a:extLst>
          </p:cNvPr>
          <p:cNvPicPr/>
          <p:nvPr/>
        </p:nvPicPr>
        <p:blipFill>
          <a:blip r:embed="rId6">
            <a:extLst>
              <a:ext uri="{28A0092B-C50C-407E-A947-70E740481C1C}">
                <a14:useLocalDpi xmlns:a14="http://schemas.microsoft.com/office/drawing/2010/main" val="0"/>
              </a:ext>
            </a:extLst>
          </a:blip>
          <a:srcRect t="8801" b="8801"/>
          <a:stretch/>
        </p:blipFill>
        <p:spPr>
          <a:xfrm>
            <a:off x="7412744" y="3701409"/>
            <a:ext cx="1976516" cy="1976516"/>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0110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Compliance Errors</a:t>
            </a:r>
          </a:p>
        </p:txBody>
      </p:sp>
      <p:pic>
        <p:nvPicPr>
          <p:cNvPr id="4" name="Picture 3" descr="A blue and black logo&#10;&#10;Description automatically generated">
            <a:extLst>
              <a:ext uri="{FF2B5EF4-FFF2-40B4-BE49-F238E27FC236}">
                <a16:creationId xmlns:a16="http://schemas.microsoft.com/office/drawing/2014/main" id="{1EC47A7B-19BC-ED85-7141-64C62406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graphicFrame>
        <p:nvGraphicFramePr>
          <p:cNvPr id="7" name="Content Placeholder 2">
            <a:extLst>
              <a:ext uri="{FF2B5EF4-FFF2-40B4-BE49-F238E27FC236}">
                <a16:creationId xmlns:a16="http://schemas.microsoft.com/office/drawing/2014/main" id="{5FC94E60-C582-90B5-75DD-42C89DA4D7AC}"/>
              </a:ext>
            </a:extLst>
          </p:cNvPr>
          <p:cNvGraphicFramePr>
            <a:graphicFrameLocks noGrp="1"/>
          </p:cNvGraphicFramePr>
          <p:nvPr>
            <p:ph idx="1"/>
            <p:extLst>
              <p:ext uri="{D42A27DB-BD31-4B8C-83A1-F6EECF244321}">
                <p14:modId xmlns:p14="http://schemas.microsoft.com/office/powerpoint/2010/main" val="2282589407"/>
              </p:ext>
            </p:extLst>
          </p:nvPr>
        </p:nvGraphicFramePr>
        <p:xfrm>
          <a:off x="609600" y="1696039"/>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76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Section 125 Cafeteria Plan</a:t>
            </a:r>
          </a:p>
        </p:txBody>
      </p:sp>
      <p:pic>
        <p:nvPicPr>
          <p:cNvPr id="6" name="Content Placeholder 4">
            <a:extLst>
              <a:ext uri="{FF2B5EF4-FFF2-40B4-BE49-F238E27FC236}">
                <a16:creationId xmlns:a16="http://schemas.microsoft.com/office/drawing/2014/main" id="{8BA275A3-D67D-EF8E-122C-493058E15675}"/>
              </a:ext>
            </a:extLst>
          </p:cNvPr>
          <p:cNvPicPr>
            <a:picLocks noGrp="1" noChangeAspect="1"/>
          </p:cNvPicPr>
          <p:nvPr>
            <p:ph sz="half" idx="1"/>
          </p:nvPr>
        </p:nvPicPr>
        <p:blipFill>
          <a:blip r:embed="rId2"/>
          <a:stretch>
            <a:fillRect/>
          </a:stretch>
        </p:blipFill>
        <p:spPr>
          <a:xfrm>
            <a:off x="609600" y="2532596"/>
            <a:ext cx="4730980" cy="2661176"/>
          </a:xfrm>
          <a:prstGeom prst="rect">
            <a:avLst/>
          </a:prstGeom>
        </p:spPr>
      </p:pic>
      <p:sp>
        <p:nvSpPr>
          <p:cNvPr id="7" name="Content Placeholder 2">
            <a:extLst>
              <a:ext uri="{FF2B5EF4-FFF2-40B4-BE49-F238E27FC236}">
                <a16:creationId xmlns:a16="http://schemas.microsoft.com/office/drawing/2014/main" id="{72411911-F7A4-AFE5-D439-7378E13B7743}"/>
              </a:ext>
            </a:extLst>
          </p:cNvPr>
          <p:cNvSpPr txBox="1">
            <a:spLocks/>
          </p:cNvSpPr>
          <p:nvPr/>
        </p:nvSpPr>
        <p:spPr>
          <a:xfrm>
            <a:off x="5631683" y="2532596"/>
            <a:ext cx="5867327" cy="43498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00000"/>
                </a:solidFill>
                <a:latin typeface="+mn-lt"/>
              </a:rPr>
              <a:t>A Section 125 plan is a plan defined under section 125 of the Internal Revenue Code that enables employees to take a taxable portion of their total compensation—such as their cash salary—and receive it as a qualified benefit on a pretax basis.</a:t>
            </a:r>
          </a:p>
          <a:p>
            <a:r>
              <a:rPr lang="en-US" sz="1800">
                <a:solidFill>
                  <a:srgbClr val="000000"/>
                </a:solidFill>
                <a:latin typeface="+mn-lt"/>
              </a:rPr>
              <a:t>A Premium Only Plan (POP) is a type of Section 125 Cafeteria Plan that allows an employer to withhold premiums on a pre-tax basis from their employees' payroll checks. </a:t>
            </a:r>
            <a:endParaRPr lang="en-US" sz="1800">
              <a:latin typeface="+mn-lt"/>
            </a:endParaRPr>
          </a:p>
          <a:p>
            <a:endParaRPr lang="en-US" sz="1800"/>
          </a:p>
        </p:txBody>
      </p:sp>
      <p:pic>
        <p:nvPicPr>
          <p:cNvPr id="3" name="Picture 2" descr="A blue and black logo&#10;&#10;Description automatically generated">
            <a:extLst>
              <a:ext uri="{FF2B5EF4-FFF2-40B4-BE49-F238E27FC236}">
                <a16:creationId xmlns:a16="http://schemas.microsoft.com/office/drawing/2014/main" id="{E66F8AC3-62B3-A95B-E94F-8DE7EDEAD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262016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Section 125 Plan Traps For The Unwary</a:t>
            </a:r>
          </a:p>
        </p:txBody>
      </p:sp>
      <p:pic>
        <p:nvPicPr>
          <p:cNvPr id="8" name="Content Placeholder 4" descr="A group of yellow warning tapes&#10;&#10;Description automatically generated">
            <a:extLst>
              <a:ext uri="{FF2B5EF4-FFF2-40B4-BE49-F238E27FC236}">
                <a16:creationId xmlns:a16="http://schemas.microsoft.com/office/drawing/2014/main" id="{928926B9-0855-044E-25BB-4876DD3A0E3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7725" y="2195764"/>
            <a:ext cx="4622800" cy="3335194"/>
          </a:xfrm>
          <a:prstGeom prst="rect">
            <a:avLst/>
          </a:prstGeom>
        </p:spPr>
      </p:pic>
      <p:sp>
        <p:nvSpPr>
          <p:cNvPr id="10" name="Content Placeholder 6">
            <a:extLst>
              <a:ext uri="{FF2B5EF4-FFF2-40B4-BE49-F238E27FC236}">
                <a16:creationId xmlns:a16="http://schemas.microsoft.com/office/drawing/2014/main" id="{6AF6831D-2CFC-AB47-395A-97E23BE97C64}"/>
              </a:ext>
            </a:extLst>
          </p:cNvPr>
          <p:cNvSpPr txBox="1">
            <a:spLocks/>
          </p:cNvSpPr>
          <p:nvPr/>
        </p:nvSpPr>
        <p:spPr>
          <a:xfrm>
            <a:off x="6096000" y="2742125"/>
            <a:ext cx="6121400" cy="36780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00000"/>
                </a:solidFill>
                <a:latin typeface="+mn-lt"/>
              </a:rPr>
              <a:t>Written Plan document is required</a:t>
            </a:r>
          </a:p>
          <a:p>
            <a:r>
              <a:rPr lang="en-US" sz="1800">
                <a:solidFill>
                  <a:srgbClr val="000000"/>
                </a:solidFill>
                <a:latin typeface="+mn-lt"/>
              </a:rPr>
              <a:t>Must offer certain benefits</a:t>
            </a:r>
          </a:p>
          <a:p>
            <a:r>
              <a:rPr lang="en-US" sz="1800">
                <a:solidFill>
                  <a:srgbClr val="000000"/>
                </a:solidFill>
                <a:latin typeface="+mn-lt"/>
              </a:rPr>
              <a:t>May only be offered to eligible employees</a:t>
            </a:r>
          </a:p>
          <a:p>
            <a:r>
              <a:rPr lang="en-US" sz="1800">
                <a:solidFill>
                  <a:srgbClr val="000000"/>
                </a:solidFill>
                <a:latin typeface="+mn-lt"/>
              </a:rPr>
              <a:t>Employe elections are irrevocable</a:t>
            </a:r>
          </a:p>
          <a:p>
            <a:r>
              <a:rPr lang="en-US" sz="1800">
                <a:solidFill>
                  <a:srgbClr val="000000"/>
                </a:solidFill>
                <a:latin typeface="+mn-lt"/>
              </a:rPr>
              <a:t>Subject to non-discrimination testing</a:t>
            </a:r>
          </a:p>
        </p:txBody>
      </p:sp>
      <p:pic>
        <p:nvPicPr>
          <p:cNvPr id="3" name="Picture 2" descr="A blue and black logo&#10;&#10;Description automatically generated">
            <a:extLst>
              <a:ext uri="{FF2B5EF4-FFF2-40B4-BE49-F238E27FC236}">
                <a16:creationId xmlns:a16="http://schemas.microsoft.com/office/drawing/2014/main" id="{869F658F-7E3F-0095-6F6A-4A05C3866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390461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What Does It Mean To Be Covered By ERISA</a:t>
            </a:r>
          </a:p>
        </p:txBody>
      </p:sp>
      <p:pic>
        <p:nvPicPr>
          <p:cNvPr id="3" name="Picture 2" descr="A blue and black logo&#10;&#10;Description automatically generated">
            <a:extLst>
              <a:ext uri="{FF2B5EF4-FFF2-40B4-BE49-F238E27FC236}">
                <a16:creationId xmlns:a16="http://schemas.microsoft.com/office/drawing/2014/main" id="{869F658F-7E3F-0095-6F6A-4A05C3866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graphicFrame>
        <p:nvGraphicFramePr>
          <p:cNvPr id="4" name="Content Placeholder 2">
            <a:extLst>
              <a:ext uri="{FF2B5EF4-FFF2-40B4-BE49-F238E27FC236}">
                <a16:creationId xmlns:a16="http://schemas.microsoft.com/office/drawing/2014/main" id="{BEE94779-EBCE-569A-8DB3-38981E7CACDE}"/>
              </a:ext>
            </a:extLst>
          </p:cNvPr>
          <p:cNvGraphicFramePr>
            <a:graphicFrameLocks noGrp="1"/>
          </p:cNvGraphicFramePr>
          <p:nvPr>
            <p:ph idx="1"/>
            <p:extLst>
              <p:ext uri="{D42A27DB-BD31-4B8C-83A1-F6EECF244321}">
                <p14:modId xmlns:p14="http://schemas.microsoft.com/office/powerpoint/2010/main" val="1615300157"/>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946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You May Be An ERISA Fiduciary</a:t>
            </a:r>
          </a:p>
        </p:txBody>
      </p:sp>
      <p:graphicFrame>
        <p:nvGraphicFramePr>
          <p:cNvPr id="4" name="Content Placeholder 1">
            <a:extLst>
              <a:ext uri="{FF2B5EF4-FFF2-40B4-BE49-F238E27FC236}">
                <a16:creationId xmlns:a16="http://schemas.microsoft.com/office/drawing/2014/main" id="{27C3B97C-2156-4DB9-C339-668EC0956B17}"/>
              </a:ext>
            </a:extLst>
          </p:cNvPr>
          <p:cNvGraphicFramePr>
            <a:graphicFrameLocks noGrp="1"/>
          </p:cNvGraphicFramePr>
          <p:nvPr>
            <p:ph idx="1"/>
            <p:extLst>
              <p:ext uri="{D42A27DB-BD31-4B8C-83A1-F6EECF244321}">
                <p14:modId xmlns:p14="http://schemas.microsoft.com/office/powerpoint/2010/main" val="3000277088"/>
              </p:ext>
            </p:extLst>
          </p:nvPr>
        </p:nvGraphicFramePr>
        <p:xfrm>
          <a:off x="531475" y="1576385"/>
          <a:ext cx="10972800" cy="5045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923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What Does Fiduciary Status Mean For Plan Administrators?</a:t>
            </a:r>
          </a:p>
        </p:txBody>
      </p:sp>
      <p:sp>
        <p:nvSpPr>
          <p:cNvPr id="10" name="Content Placeholder 6">
            <a:extLst>
              <a:ext uri="{FF2B5EF4-FFF2-40B4-BE49-F238E27FC236}">
                <a16:creationId xmlns:a16="http://schemas.microsoft.com/office/drawing/2014/main" id="{6AF6831D-2CFC-AB47-395A-97E23BE97C64}"/>
              </a:ext>
            </a:extLst>
          </p:cNvPr>
          <p:cNvSpPr txBox="1">
            <a:spLocks/>
          </p:cNvSpPr>
          <p:nvPr/>
        </p:nvSpPr>
        <p:spPr>
          <a:xfrm>
            <a:off x="687725" y="2279901"/>
            <a:ext cx="9359660" cy="36780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00000"/>
                </a:solidFill>
                <a:latin typeface="+mn-lt"/>
              </a:rPr>
              <a:t>Personal liability to the plan for losses</a:t>
            </a:r>
          </a:p>
          <a:p>
            <a:endParaRPr lang="en-US" sz="1800">
              <a:solidFill>
                <a:srgbClr val="000000"/>
              </a:solidFill>
              <a:latin typeface="+mn-lt"/>
            </a:endParaRPr>
          </a:p>
          <a:p>
            <a:r>
              <a:rPr lang="en-US" sz="1800">
                <a:solidFill>
                  <a:srgbClr val="000000"/>
                </a:solidFill>
                <a:latin typeface="+mn-lt"/>
              </a:rPr>
              <a:t>Joint and several liability for breaches of co-fiduciary</a:t>
            </a:r>
          </a:p>
          <a:p>
            <a:endParaRPr lang="en-US" sz="1800">
              <a:solidFill>
                <a:srgbClr val="000000"/>
              </a:solidFill>
              <a:latin typeface="+mn-lt"/>
            </a:endParaRPr>
          </a:p>
          <a:p>
            <a:pPr lvl="1">
              <a:buFont typeface="Courier New" panose="02070309020205020404" pitchFamily="49" charset="0"/>
              <a:buChar char="o"/>
            </a:pPr>
            <a:r>
              <a:rPr lang="en-US" sz="1800">
                <a:solidFill>
                  <a:srgbClr val="000000"/>
                </a:solidFill>
                <a:latin typeface="+mn-lt"/>
              </a:rPr>
              <a:t>Knowing participation or knowing concealment of co-fiduciary’s breach</a:t>
            </a:r>
          </a:p>
          <a:p>
            <a:pPr lvl="1">
              <a:buFont typeface="Courier New" panose="02070309020205020404" pitchFamily="49" charset="0"/>
              <a:buChar char="o"/>
            </a:pPr>
            <a:endParaRPr lang="en-US" sz="1800">
              <a:solidFill>
                <a:srgbClr val="000000"/>
              </a:solidFill>
              <a:latin typeface="+mn-lt"/>
            </a:endParaRPr>
          </a:p>
          <a:p>
            <a:pPr lvl="1">
              <a:buFont typeface="Courier New" panose="02070309020205020404" pitchFamily="49" charset="0"/>
              <a:buChar char="o"/>
            </a:pPr>
            <a:r>
              <a:rPr lang="en-US" sz="1800">
                <a:solidFill>
                  <a:srgbClr val="000000"/>
                </a:solidFill>
                <a:latin typeface="+mn-lt"/>
              </a:rPr>
              <a:t>Failure to comply with duties of loyalty and care enable co-fiduciary to commit breach</a:t>
            </a:r>
          </a:p>
          <a:p>
            <a:pPr lvl="1">
              <a:buFont typeface="Courier New" panose="02070309020205020404" pitchFamily="49" charset="0"/>
              <a:buChar char="o"/>
            </a:pPr>
            <a:endParaRPr lang="en-US" sz="1800">
              <a:solidFill>
                <a:srgbClr val="000000"/>
              </a:solidFill>
              <a:latin typeface="+mn-lt"/>
            </a:endParaRPr>
          </a:p>
          <a:p>
            <a:pPr lvl="1">
              <a:buFont typeface="Courier New" panose="02070309020205020404" pitchFamily="49" charset="0"/>
              <a:buChar char="o"/>
            </a:pPr>
            <a:r>
              <a:rPr lang="en-US" sz="1800">
                <a:solidFill>
                  <a:srgbClr val="000000"/>
                </a:solidFill>
                <a:latin typeface="+mn-lt"/>
              </a:rPr>
              <a:t>Failure to take reasonable efforts to remedy breach</a:t>
            </a:r>
          </a:p>
          <a:p>
            <a:endParaRPr lang="en-US" sz="1800">
              <a:solidFill>
                <a:srgbClr val="000000"/>
              </a:solidFill>
              <a:latin typeface="+mn-lt"/>
            </a:endParaRPr>
          </a:p>
          <a:p>
            <a:endParaRPr lang="en-US" sz="1800">
              <a:solidFill>
                <a:srgbClr val="000000"/>
              </a:solidFill>
              <a:latin typeface="+mn-lt"/>
            </a:endParaRPr>
          </a:p>
        </p:txBody>
      </p:sp>
      <p:pic>
        <p:nvPicPr>
          <p:cNvPr id="3" name="Picture 2" descr="A blue and black logo&#10;&#10;Description automatically generated">
            <a:extLst>
              <a:ext uri="{FF2B5EF4-FFF2-40B4-BE49-F238E27FC236}">
                <a16:creationId xmlns:a16="http://schemas.microsoft.com/office/drawing/2014/main" id="{869F658F-7E3F-0095-6F6A-4A05C3866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11215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Compliance Errors</a:t>
            </a:r>
          </a:p>
        </p:txBody>
      </p:sp>
      <p:pic>
        <p:nvPicPr>
          <p:cNvPr id="3" name="Picture 2" descr="A blue and black logo&#10;&#10;Description automatically generated">
            <a:extLst>
              <a:ext uri="{FF2B5EF4-FFF2-40B4-BE49-F238E27FC236}">
                <a16:creationId xmlns:a16="http://schemas.microsoft.com/office/drawing/2014/main" id="{869F658F-7E3F-0095-6F6A-4A05C3866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graphicFrame>
        <p:nvGraphicFramePr>
          <p:cNvPr id="4" name="Content Placeholder 2">
            <a:extLst>
              <a:ext uri="{FF2B5EF4-FFF2-40B4-BE49-F238E27FC236}">
                <a16:creationId xmlns:a16="http://schemas.microsoft.com/office/drawing/2014/main" id="{1AB45077-9B48-B808-43BD-3711A376D62B}"/>
              </a:ext>
            </a:extLst>
          </p:cNvPr>
          <p:cNvGraphicFramePr>
            <a:graphicFrameLocks noGrp="1"/>
          </p:cNvGraphicFramePr>
          <p:nvPr>
            <p:ph idx="1"/>
            <p:extLst>
              <p:ext uri="{D42A27DB-BD31-4B8C-83A1-F6EECF244321}">
                <p14:modId xmlns:p14="http://schemas.microsoft.com/office/powerpoint/2010/main" val="2239581105"/>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917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7752890" cy="1325563"/>
          </a:xfrm>
        </p:spPr>
        <p:txBody>
          <a:bodyPr/>
          <a:lstStyle/>
          <a:p>
            <a:r>
              <a:rPr lang="en-US"/>
              <a:t>Plan Administrator vs. TPA vs. Recordkeeper</a:t>
            </a:r>
          </a:p>
        </p:txBody>
      </p:sp>
      <p:graphicFrame>
        <p:nvGraphicFramePr>
          <p:cNvPr id="7" name="Table 3">
            <a:extLst>
              <a:ext uri="{FF2B5EF4-FFF2-40B4-BE49-F238E27FC236}">
                <a16:creationId xmlns:a16="http://schemas.microsoft.com/office/drawing/2014/main" id="{E395B91C-3E0F-9672-1C86-1BF5CB176A6B}"/>
              </a:ext>
            </a:extLst>
          </p:cNvPr>
          <p:cNvGraphicFramePr>
            <a:graphicFrameLocks noGrp="1"/>
          </p:cNvGraphicFramePr>
          <p:nvPr>
            <p:extLst>
              <p:ext uri="{D42A27DB-BD31-4B8C-83A1-F6EECF244321}">
                <p14:modId xmlns:p14="http://schemas.microsoft.com/office/powerpoint/2010/main" val="3213264244"/>
              </p:ext>
            </p:extLst>
          </p:nvPr>
        </p:nvGraphicFramePr>
        <p:xfrm>
          <a:off x="304831" y="1700583"/>
          <a:ext cx="11565228" cy="4638040"/>
        </p:xfrm>
        <a:graphic>
          <a:graphicData uri="http://schemas.openxmlformats.org/drawingml/2006/table">
            <a:tbl>
              <a:tblPr firstRow="1" bandRow="1">
                <a:tableStyleId>{5C22544A-7EE6-4342-B048-85BDC9FD1C3A}</a:tableStyleId>
              </a:tblPr>
              <a:tblGrid>
                <a:gridCol w="3855076">
                  <a:extLst>
                    <a:ext uri="{9D8B030D-6E8A-4147-A177-3AD203B41FA5}">
                      <a16:colId xmlns:a16="http://schemas.microsoft.com/office/drawing/2014/main" val="1018232426"/>
                    </a:ext>
                  </a:extLst>
                </a:gridCol>
                <a:gridCol w="3855076">
                  <a:extLst>
                    <a:ext uri="{9D8B030D-6E8A-4147-A177-3AD203B41FA5}">
                      <a16:colId xmlns:a16="http://schemas.microsoft.com/office/drawing/2014/main" val="429374415"/>
                    </a:ext>
                  </a:extLst>
                </a:gridCol>
                <a:gridCol w="3855076">
                  <a:extLst>
                    <a:ext uri="{9D8B030D-6E8A-4147-A177-3AD203B41FA5}">
                      <a16:colId xmlns:a16="http://schemas.microsoft.com/office/drawing/2014/main" val="2048126098"/>
                    </a:ext>
                  </a:extLst>
                </a:gridCol>
              </a:tblGrid>
              <a:tr h="370840">
                <a:tc>
                  <a:txBody>
                    <a:bodyPr/>
                    <a:lstStyle/>
                    <a:p>
                      <a:pPr algn="ctr"/>
                      <a:r>
                        <a:rPr lang="en-US"/>
                        <a:t>Plan Administrator</a:t>
                      </a:r>
                    </a:p>
                  </a:txBody>
                  <a:tcPr>
                    <a:solidFill>
                      <a:srgbClr val="005A85"/>
                    </a:solidFill>
                  </a:tcPr>
                </a:tc>
                <a:tc>
                  <a:txBody>
                    <a:bodyPr/>
                    <a:lstStyle/>
                    <a:p>
                      <a:pPr algn="ctr"/>
                      <a:r>
                        <a:rPr lang="en-US"/>
                        <a:t>TPA</a:t>
                      </a:r>
                    </a:p>
                  </a:txBody>
                  <a:tcPr>
                    <a:solidFill>
                      <a:srgbClr val="005A85"/>
                    </a:solidFill>
                  </a:tcPr>
                </a:tc>
                <a:tc>
                  <a:txBody>
                    <a:bodyPr/>
                    <a:lstStyle/>
                    <a:p>
                      <a:pPr algn="ctr"/>
                      <a:r>
                        <a:rPr lang="en-US"/>
                        <a:t>Recordkeeper</a:t>
                      </a:r>
                    </a:p>
                  </a:txBody>
                  <a:tcPr>
                    <a:solidFill>
                      <a:srgbClr val="005A85"/>
                    </a:solidFill>
                  </a:tcPr>
                </a:tc>
                <a:extLst>
                  <a:ext uri="{0D108BD9-81ED-4DB2-BD59-A6C34878D82A}">
                    <a16:rowId xmlns:a16="http://schemas.microsoft.com/office/drawing/2014/main" val="23787685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Amends and restate plan documents</a:t>
                      </a:r>
                    </a:p>
                    <a:p>
                      <a:endParaRPr lang="en-US" sz="140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Amends and restate plan documents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Track individuals’ assets</a:t>
                      </a:r>
                    </a:p>
                    <a:p>
                      <a:endParaRPr lang="en-US" sz="1400"/>
                    </a:p>
                  </a:txBody>
                  <a:tcPr/>
                </a:tc>
                <a:extLst>
                  <a:ext uri="{0D108BD9-81ED-4DB2-BD59-A6C34878D82A}">
                    <a16:rowId xmlns:a16="http://schemas.microsoft.com/office/drawing/2014/main" val="658641736"/>
                  </a:ext>
                </a:extLst>
              </a:tr>
              <a:tr h="370840">
                <a:tc>
                  <a:txBody>
                    <a:bodyPr/>
                    <a:lstStyle/>
                    <a:p>
                      <a:r>
                        <a:rPr lang="en-US" sz="1400">
                          <a:solidFill>
                            <a:srgbClr val="000000"/>
                          </a:solidFill>
                        </a:rPr>
                        <a:t>Review and interpret plan provisions related to eligibility, contributions and earnings allocations; benefit distributions and vesting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Assist with the processing of distributions from the plan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Maintain website to check 401(k) balances and make transfers</a:t>
                      </a:r>
                    </a:p>
                    <a:p>
                      <a:endParaRPr lang="en-US" sz="1400"/>
                    </a:p>
                  </a:txBody>
                  <a:tcPr/>
                </a:tc>
                <a:extLst>
                  <a:ext uri="{0D108BD9-81ED-4DB2-BD59-A6C34878D82A}">
                    <a16:rowId xmlns:a16="http://schemas.microsoft.com/office/drawing/2014/main" val="2739249251"/>
                  </a:ext>
                </a:extLst>
              </a:tr>
              <a:tr h="382980">
                <a:tc>
                  <a:txBody>
                    <a:bodyPr/>
                    <a:lstStyle/>
                    <a:p>
                      <a:r>
                        <a:rPr lang="en-US" sz="1400">
                          <a:solidFill>
                            <a:srgbClr val="000000"/>
                          </a:solidFill>
                        </a:rPr>
                        <a:t>Perform all required compliance testing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Prepare loan paperwork for plan participants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Print and mail account statements to employees</a:t>
                      </a:r>
                    </a:p>
                    <a:p>
                      <a:endParaRPr lang="en-US" sz="1400"/>
                    </a:p>
                  </a:txBody>
                  <a:tcPr/>
                </a:tc>
                <a:extLst>
                  <a:ext uri="{0D108BD9-81ED-4DB2-BD59-A6C34878D82A}">
                    <a16:rowId xmlns:a16="http://schemas.microsoft.com/office/drawing/2014/main" val="2415955932"/>
                  </a:ext>
                </a:extLst>
              </a:tr>
              <a:tr h="370840">
                <a:tc>
                  <a:txBody>
                    <a:bodyPr/>
                    <a:lstStyle/>
                    <a:p>
                      <a:r>
                        <a:rPr lang="en-US" sz="1400">
                          <a:solidFill>
                            <a:srgbClr val="000000"/>
                          </a:solidFill>
                        </a:rPr>
                        <a:t>Distribute of all required disclosures – SPD, SMM, SAR, Fee Disclosure, Safe Harbor Notice, QDIA Notice, Auto-Enrollment Notice, participant benefit statements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Test the retirement plan each year to check compliance with all IRS non-discrimination requirements as well as plan and participant contribution limits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Request trades and other transactions within participant accounts</a:t>
                      </a:r>
                    </a:p>
                    <a:p>
                      <a:endParaRPr lang="en-US" sz="1400"/>
                    </a:p>
                  </a:txBody>
                  <a:tcPr/>
                </a:tc>
                <a:extLst>
                  <a:ext uri="{0D108BD9-81ED-4DB2-BD59-A6C34878D82A}">
                    <a16:rowId xmlns:a16="http://schemas.microsoft.com/office/drawing/2014/main" val="1586402020"/>
                  </a:ext>
                </a:extLst>
              </a:tr>
              <a:tr h="370840">
                <a:tc>
                  <a:txBody>
                    <a:bodyPr/>
                    <a:lstStyle/>
                    <a:p>
                      <a:r>
                        <a:rPr lang="en-US" sz="1400">
                          <a:solidFill>
                            <a:srgbClr val="000000"/>
                          </a:solidFill>
                        </a:rPr>
                        <a:t>Comply with all required governmental reporting – Forms 5500, SBCs, Forms 1094 and 1095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Calculating participant vested percentages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Provide retirement calculators and guidance</a:t>
                      </a:r>
                    </a:p>
                  </a:txBody>
                  <a:tcPr/>
                </a:tc>
                <a:extLst>
                  <a:ext uri="{0D108BD9-81ED-4DB2-BD59-A6C34878D82A}">
                    <a16:rowId xmlns:a16="http://schemas.microsoft.com/office/drawing/2014/main" val="3140464135"/>
                  </a:ext>
                </a:extLst>
              </a:tr>
              <a:tr h="370840">
                <a:tc>
                  <a:txBody>
                    <a:bodyPr/>
                    <a:lstStyle/>
                    <a:p>
                      <a:r>
                        <a:rPr lang="en-US" sz="1400">
                          <a:solidFill>
                            <a:srgbClr val="000000"/>
                          </a:solidFill>
                        </a:rPr>
                        <a:t>Ensure timely deposits of contributions into participant accounts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Preparing annual reports as required by IRS, DOL, and other government entities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Produce enrollment and education materials</a:t>
                      </a:r>
                    </a:p>
                  </a:txBody>
                  <a:tcPr/>
                </a:tc>
                <a:extLst>
                  <a:ext uri="{0D108BD9-81ED-4DB2-BD59-A6C34878D82A}">
                    <a16:rowId xmlns:a16="http://schemas.microsoft.com/office/drawing/2014/main" val="1480898907"/>
                  </a:ext>
                </a:extLst>
              </a:tr>
              <a:tr h="370840">
                <a:tc>
                  <a:txBody>
                    <a:bodyPr/>
                    <a:lstStyle/>
                    <a:p>
                      <a:r>
                        <a:rPr lang="en-US" sz="1400">
                          <a:solidFill>
                            <a:srgbClr val="000000"/>
                          </a:solidFill>
                        </a:rPr>
                        <a:t>Make benefit determinations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Make benefit determination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n-lt"/>
                        </a:rPr>
                        <a:t>Maintain toll-free customer service lines for plan participants</a:t>
                      </a:r>
                    </a:p>
                  </a:txBody>
                  <a:tcPr/>
                </a:tc>
                <a:extLst>
                  <a:ext uri="{0D108BD9-81ED-4DB2-BD59-A6C34878D82A}">
                    <a16:rowId xmlns:a16="http://schemas.microsoft.com/office/drawing/2014/main" val="1721865944"/>
                  </a:ext>
                </a:extLst>
              </a:tr>
            </a:tbl>
          </a:graphicData>
        </a:graphic>
      </p:graphicFrame>
    </p:spTree>
    <p:extLst>
      <p:ext uri="{BB962C8B-B14F-4D97-AF65-F5344CB8AC3E}">
        <p14:creationId xmlns:p14="http://schemas.microsoft.com/office/powerpoint/2010/main" val="7130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Internal Standards and Procedures</a:t>
            </a:r>
          </a:p>
        </p:txBody>
      </p:sp>
      <p:sp>
        <p:nvSpPr>
          <p:cNvPr id="10" name="Content Placeholder 6">
            <a:extLst>
              <a:ext uri="{FF2B5EF4-FFF2-40B4-BE49-F238E27FC236}">
                <a16:creationId xmlns:a16="http://schemas.microsoft.com/office/drawing/2014/main" id="{6AF6831D-2CFC-AB47-395A-97E23BE97C64}"/>
              </a:ext>
            </a:extLst>
          </p:cNvPr>
          <p:cNvSpPr txBox="1">
            <a:spLocks/>
          </p:cNvSpPr>
          <p:nvPr/>
        </p:nvSpPr>
        <p:spPr>
          <a:xfrm>
            <a:off x="5491795" y="2219340"/>
            <a:ext cx="4165629" cy="19102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00000"/>
                </a:solidFill>
                <a:latin typeface="+mn-lt"/>
              </a:rPr>
              <a:t>Investment Policy Statement</a:t>
            </a:r>
          </a:p>
          <a:p>
            <a:r>
              <a:rPr lang="en-US" sz="1800">
                <a:solidFill>
                  <a:srgbClr val="000000"/>
                </a:solidFill>
                <a:latin typeface="+mn-lt"/>
              </a:rPr>
              <a:t>Fiduciary Training</a:t>
            </a:r>
          </a:p>
          <a:p>
            <a:r>
              <a:rPr lang="en-US" sz="1800">
                <a:solidFill>
                  <a:srgbClr val="000000"/>
                </a:solidFill>
                <a:latin typeface="+mn-lt"/>
              </a:rPr>
              <a:t>Plan Governance Procedures</a:t>
            </a:r>
          </a:p>
          <a:p>
            <a:r>
              <a:rPr lang="en-US" sz="1800">
                <a:solidFill>
                  <a:srgbClr val="000000"/>
                </a:solidFill>
                <a:latin typeface="+mn-lt"/>
              </a:rPr>
              <a:t>Claims Procedures</a:t>
            </a:r>
          </a:p>
          <a:p>
            <a:r>
              <a:rPr lang="en-US" sz="1800">
                <a:solidFill>
                  <a:srgbClr val="000000"/>
                </a:solidFill>
                <a:latin typeface="+mn-lt"/>
              </a:rPr>
              <a:t>Purchase fiduciary liability insurance</a:t>
            </a:r>
          </a:p>
        </p:txBody>
      </p:sp>
      <p:pic>
        <p:nvPicPr>
          <p:cNvPr id="3" name="Picture 2" descr="A blue and black logo&#10;&#10;Description automatically generated">
            <a:extLst>
              <a:ext uri="{FF2B5EF4-FFF2-40B4-BE49-F238E27FC236}">
                <a16:creationId xmlns:a16="http://schemas.microsoft.com/office/drawing/2014/main" id="{869F658F-7E3F-0095-6F6A-4A05C3866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pic>
        <p:nvPicPr>
          <p:cNvPr id="4" name="Graphic 6" descr="Check List">
            <a:extLst>
              <a:ext uri="{FF2B5EF4-FFF2-40B4-BE49-F238E27FC236}">
                <a16:creationId xmlns:a16="http://schemas.microsoft.com/office/drawing/2014/main" id="{218B9D54-722A-8408-B6E9-794EB201DB20}"/>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725" y="1866621"/>
            <a:ext cx="4525963" cy="4525963"/>
          </a:xfrm>
        </p:spPr>
      </p:pic>
    </p:spTree>
    <p:extLst>
      <p:ext uri="{BB962C8B-B14F-4D97-AF65-F5344CB8AC3E}">
        <p14:creationId xmlns:p14="http://schemas.microsoft.com/office/powerpoint/2010/main" val="376970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2024 Contribution Limits</a:t>
            </a:r>
          </a:p>
        </p:txBody>
      </p:sp>
      <p:pic>
        <p:nvPicPr>
          <p:cNvPr id="7" name="Content Placeholder 5">
            <a:extLst>
              <a:ext uri="{FF2B5EF4-FFF2-40B4-BE49-F238E27FC236}">
                <a16:creationId xmlns:a16="http://schemas.microsoft.com/office/drawing/2014/main" id="{B0D8F710-0508-A0B8-0B98-E0E6DDA42B82}"/>
              </a:ext>
            </a:extLst>
          </p:cNvPr>
          <p:cNvPicPr>
            <a:picLocks noGrp="1" noChangeAspect="1"/>
          </p:cNvPicPr>
          <p:nvPr>
            <p:ph idx="1"/>
          </p:nvPr>
        </p:nvPicPr>
        <p:blipFill>
          <a:blip r:embed="rId2"/>
          <a:stretch>
            <a:fillRect/>
          </a:stretch>
        </p:blipFill>
        <p:spPr>
          <a:xfrm>
            <a:off x="1804634" y="1576385"/>
            <a:ext cx="8582731" cy="5307658"/>
          </a:xfrm>
          <a:prstGeom prst="rect">
            <a:avLst/>
          </a:prstGeom>
        </p:spPr>
      </p:pic>
    </p:spTree>
    <p:extLst>
      <p:ext uri="{BB962C8B-B14F-4D97-AF65-F5344CB8AC3E}">
        <p14:creationId xmlns:p14="http://schemas.microsoft.com/office/powerpoint/2010/main" val="29545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DD8ED2-4F12-D688-FE6A-AA072D346A14}"/>
              </a:ext>
            </a:extLst>
          </p:cNvPr>
          <p:cNvSpPr>
            <a:spLocks noGrp="1"/>
          </p:cNvSpPr>
          <p:nvPr>
            <p:ph type="title"/>
          </p:nvPr>
        </p:nvSpPr>
        <p:spPr>
          <a:xfrm>
            <a:off x="838200" y="1348653"/>
            <a:ext cx="10515600" cy="1276235"/>
          </a:xfrm>
        </p:spPr>
        <p:txBody>
          <a:bodyPr/>
          <a:lstStyle/>
          <a:p>
            <a:r>
              <a:rPr lang="en-US"/>
              <a:t>Question of the Day for our Panelists</a:t>
            </a:r>
          </a:p>
        </p:txBody>
      </p:sp>
      <p:sp>
        <p:nvSpPr>
          <p:cNvPr id="4" name="Text Placeholder 3">
            <a:extLst>
              <a:ext uri="{FF2B5EF4-FFF2-40B4-BE49-F238E27FC236}">
                <a16:creationId xmlns:a16="http://schemas.microsoft.com/office/drawing/2014/main" id="{01434850-2F5D-8515-2550-1E07367BCEA8}"/>
              </a:ext>
            </a:extLst>
          </p:cNvPr>
          <p:cNvSpPr>
            <a:spLocks noGrp="1"/>
          </p:cNvSpPr>
          <p:nvPr>
            <p:ph type="body" idx="1"/>
          </p:nvPr>
        </p:nvSpPr>
        <p:spPr>
          <a:xfrm>
            <a:off x="838200" y="2853722"/>
            <a:ext cx="10515600" cy="1025465"/>
          </a:xfrm>
        </p:spPr>
        <p:txBody>
          <a:bodyPr/>
          <a:lstStyle/>
          <a:p>
            <a:r>
              <a:rPr lang="en-US"/>
              <a:t>Have you ever had an “I can’t believe this is part of my job” moment?  Care to share?</a:t>
            </a:r>
          </a:p>
        </p:txBody>
      </p:sp>
    </p:spTree>
    <p:extLst>
      <p:ext uri="{BB962C8B-B14F-4D97-AF65-F5344CB8AC3E}">
        <p14:creationId xmlns:p14="http://schemas.microsoft.com/office/powerpoint/2010/main" val="3641441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Secure and Secure 2.0</a:t>
            </a:r>
          </a:p>
        </p:txBody>
      </p:sp>
      <p:graphicFrame>
        <p:nvGraphicFramePr>
          <p:cNvPr id="8" name="Table 7">
            <a:extLst>
              <a:ext uri="{FF2B5EF4-FFF2-40B4-BE49-F238E27FC236}">
                <a16:creationId xmlns:a16="http://schemas.microsoft.com/office/drawing/2014/main" id="{9297834C-5BED-9562-892A-19CE7796C35C}"/>
              </a:ext>
            </a:extLst>
          </p:cNvPr>
          <p:cNvGraphicFramePr>
            <a:graphicFrameLocks noGrp="1"/>
          </p:cNvGraphicFramePr>
          <p:nvPr>
            <p:extLst>
              <p:ext uri="{D42A27DB-BD31-4B8C-83A1-F6EECF244321}">
                <p14:modId xmlns:p14="http://schemas.microsoft.com/office/powerpoint/2010/main" val="3742796664"/>
              </p:ext>
            </p:extLst>
          </p:nvPr>
        </p:nvGraphicFramePr>
        <p:xfrm>
          <a:off x="381000" y="1677936"/>
          <a:ext cx="11430000" cy="4226166"/>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598839314"/>
                    </a:ext>
                  </a:extLst>
                </a:gridCol>
                <a:gridCol w="3810000">
                  <a:extLst>
                    <a:ext uri="{9D8B030D-6E8A-4147-A177-3AD203B41FA5}">
                      <a16:colId xmlns:a16="http://schemas.microsoft.com/office/drawing/2014/main" val="430967264"/>
                    </a:ext>
                  </a:extLst>
                </a:gridCol>
                <a:gridCol w="3810000">
                  <a:extLst>
                    <a:ext uri="{9D8B030D-6E8A-4147-A177-3AD203B41FA5}">
                      <a16:colId xmlns:a16="http://schemas.microsoft.com/office/drawing/2014/main" val="3475243317"/>
                    </a:ext>
                  </a:extLst>
                </a:gridCol>
              </a:tblGrid>
              <a:tr h="366277">
                <a:tc>
                  <a:txBody>
                    <a:bodyPr/>
                    <a:lstStyle/>
                    <a:p>
                      <a:r>
                        <a:rPr lang="en-US" sz="1800"/>
                        <a:t>Provision</a:t>
                      </a:r>
                    </a:p>
                  </a:txBody>
                  <a:tcPr marL="87697" marR="87697" marT="43848" marB="43848">
                    <a:solidFill>
                      <a:srgbClr val="005A85"/>
                    </a:solidFill>
                  </a:tcPr>
                </a:tc>
                <a:tc>
                  <a:txBody>
                    <a:bodyPr/>
                    <a:lstStyle/>
                    <a:p>
                      <a:pPr algn="ctr"/>
                      <a:r>
                        <a:rPr lang="en-US" sz="1800"/>
                        <a:t>SECURE Act</a:t>
                      </a:r>
                    </a:p>
                  </a:txBody>
                  <a:tcPr marL="87697" marR="87697" marT="43848" marB="43848">
                    <a:solidFill>
                      <a:srgbClr val="005A85"/>
                    </a:solidFill>
                  </a:tcPr>
                </a:tc>
                <a:tc>
                  <a:txBody>
                    <a:bodyPr/>
                    <a:lstStyle/>
                    <a:p>
                      <a:pPr algn="ctr"/>
                      <a:r>
                        <a:rPr lang="en-US" sz="1800"/>
                        <a:t>SECURE 2.0</a:t>
                      </a:r>
                    </a:p>
                  </a:txBody>
                  <a:tcPr marL="87697" marR="87697" marT="43848" marB="43848">
                    <a:solidFill>
                      <a:srgbClr val="005A85"/>
                    </a:solidFill>
                  </a:tcPr>
                </a:tc>
                <a:extLst>
                  <a:ext uri="{0D108BD9-81ED-4DB2-BD59-A6C34878D82A}">
                    <a16:rowId xmlns:a16="http://schemas.microsoft.com/office/drawing/2014/main" val="3935993441"/>
                  </a:ext>
                </a:extLst>
              </a:tr>
              <a:tr h="2071852">
                <a:tc>
                  <a:txBody>
                    <a:bodyPr/>
                    <a:lstStyle/>
                    <a:p>
                      <a:r>
                        <a:rPr lang="en-US" sz="1800" b="1"/>
                        <a:t>Minimum Distribution Requirements (RMD) </a:t>
                      </a:r>
                      <a:r>
                        <a:rPr lang="en-US" sz="1800"/>
                        <a:t>– when retirement plans must make distributions to participants during their lifetimes, and when beneficiaries must receive death benefits</a:t>
                      </a:r>
                    </a:p>
                  </a:txBody>
                  <a:tcPr marL="87697" marR="87697" marT="43848" marB="43848"/>
                </a:tc>
                <a:tc>
                  <a:txBody>
                    <a:bodyPr/>
                    <a:lstStyle/>
                    <a:p>
                      <a:r>
                        <a:rPr lang="en-US" sz="1800" b="0" i="0" kern="1200">
                          <a:solidFill>
                            <a:schemeClr val="dk1"/>
                          </a:solidFill>
                          <a:effectLst/>
                          <a:latin typeface="+mn-lt"/>
                          <a:ea typeface="+mn-ea"/>
                          <a:cs typeface="+mn-cs"/>
                        </a:rPr>
                        <a:t>Effective Jan. 1, 2020: Increased RMD age from 70½ to 72, and changed the period over which beneficiaries may receive payments, including adding a 10-year payment period for certain designated beneficiaries</a:t>
                      </a:r>
                      <a:endParaRPr lang="en-US" sz="1800"/>
                    </a:p>
                  </a:txBody>
                  <a:tcPr marL="87697" marR="87697" marT="43848" marB="43848"/>
                </a:tc>
                <a:tc>
                  <a:txBody>
                    <a:bodyPr/>
                    <a:lstStyle/>
                    <a:p>
                      <a:r>
                        <a:rPr lang="en-US" sz="1800" b="0" i="0" kern="1200">
                          <a:solidFill>
                            <a:schemeClr val="dk1"/>
                          </a:solidFill>
                          <a:effectLst/>
                          <a:latin typeface="+mn-lt"/>
                          <a:ea typeface="+mn-ea"/>
                          <a:cs typeface="+mn-cs"/>
                        </a:rPr>
                        <a:t>Effective Jan. 1, 2023: Increased the age to 73 for individuals who reach age 72 after 2022. The age will be increased again, to age 75, for those who reach age 74 after 2032.</a:t>
                      </a:r>
                      <a:endParaRPr lang="en-US" sz="1800"/>
                    </a:p>
                  </a:txBody>
                  <a:tcPr marL="87697" marR="87697" marT="43848" marB="43848"/>
                </a:tc>
                <a:extLst>
                  <a:ext uri="{0D108BD9-81ED-4DB2-BD59-A6C34878D82A}">
                    <a16:rowId xmlns:a16="http://schemas.microsoft.com/office/drawing/2014/main" val="2589154396"/>
                  </a:ext>
                </a:extLst>
              </a:tr>
              <a:tr h="1788037">
                <a:tc>
                  <a:txBody>
                    <a:bodyPr/>
                    <a:lstStyle/>
                    <a:p>
                      <a:r>
                        <a:rPr lang="en-US" sz="1800" b="1"/>
                        <a:t>Matching Contributions on Roth Basis </a:t>
                      </a:r>
                      <a:r>
                        <a:rPr lang="en-US" sz="1800" b="0"/>
                        <a:t>– at employee’s election</a:t>
                      </a:r>
                      <a:endParaRPr lang="en-US" sz="1800" b="1"/>
                    </a:p>
                  </a:txBody>
                  <a:tcPr marL="87697" marR="87697" marT="43848" marB="43848"/>
                </a:tc>
                <a:tc>
                  <a:txBody>
                    <a:bodyPr/>
                    <a:lstStyle/>
                    <a:p>
                      <a:endParaRPr lang="en-US" sz="1800"/>
                    </a:p>
                  </a:txBody>
                  <a:tcPr marL="87697" marR="87697" marT="43848" marB="43848"/>
                </a:tc>
                <a:tc>
                  <a:txBody>
                    <a:bodyPr/>
                    <a:lstStyle/>
                    <a:p>
                      <a:r>
                        <a:rPr lang="en-US" sz="1800" b="0" i="0" kern="1200">
                          <a:solidFill>
                            <a:schemeClr val="dk1"/>
                          </a:solidFill>
                          <a:effectLst/>
                          <a:latin typeface="+mn-lt"/>
                          <a:ea typeface="+mn-ea"/>
                          <a:cs typeface="+mn-cs"/>
                        </a:rPr>
                        <a:t>Effective Jan. 1, 2023: Employer matching and non-elective contributions may be made as Roth contributions (i.e., taxable at time made, but not at distribution).</a:t>
                      </a:r>
                      <a:endParaRPr lang="en-US" sz="1800"/>
                    </a:p>
                  </a:txBody>
                  <a:tcPr marL="87697" marR="87697" marT="43848" marB="43848"/>
                </a:tc>
                <a:extLst>
                  <a:ext uri="{0D108BD9-81ED-4DB2-BD59-A6C34878D82A}">
                    <a16:rowId xmlns:a16="http://schemas.microsoft.com/office/drawing/2014/main" val="3755113781"/>
                  </a:ext>
                </a:extLst>
              </a:tr>
            </a:tbl>
          </a:graphicData>
        </a:graphic>
      </p:graphicFrame>
      <p:pic>
        <p:nvPicPr>
          <p:cNvPr id="3" name="Picture 2" descr="A blue and black logo&#10;&#10;Description automatically generated">
            <a:extLst>
              <a:ext uri="{FF2B5EF4-FFF2-40B4-BE49-F238E27FC236}">
                <a16:creationId xmlns:a16="http://schemas.microsoft.com/office/drawing/2014/main" id="{3BCEFC47-C350-A439-BD13-64561EE67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338550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Secure and Secure 2.0</a:t>
            </a:r>
          </a:p>
        </p:txBody>
      </p:sp>
      <p:graphicFrame>
        <p:nvGraphicFramePr>
          <p:cNvPr id="3" name="Table 4">
            <a:extLst>
              <a:ext uri="{FF2B5EF4-FFF2-40B4-BE49-F238E27FC236}">
                <a16:creationId xmlns:a16="http://schemas.microsoft.com/office/drawing/2014/main" id="{EAFB2F95-A917-19D9-BC0D-2DADFB4A6ABA}"/>
              </a:ext>
            </a:extLst>
          </p:cNvPr>
          <p:cNvGraphicFramePr>
            <a:graphicFrameLocks noGrp="1"/>
          </p:cNvGraphicFramePr>
          <p:nvPr>
            <p:ph idx="1"/>
            <p:extLst>
              <p:ext uri="{D42A27DB-BD31-4B8C-83A1-F6EECF244321}">
                <p14:modId xmlns:p14="http://schemas.microsoft.com/office/powerpoint/2010/main" val="1855107470"/>
              </p:ext>
            </p:extLst>
          </p:nvPr>
        </p:nvGraphicFramePr>
        <p:xfrm>
          <a:off x="505884" y="1717005"/>
          <a:ext cx="11175414" cy="4498711"/>
        </p:xfrm>
        <a:graphic>
          <a:graphicData uri="http://schemas.openxmlformats.org/drawingml/2006/table">
            <a:tbl>
              <a:tblPr firstRow="1" bandRow="1">
                <a:tableStyleId>{5C22544A-7EE6-4342-B048-85BDC9FD1C3A}</a:tableStyleId>
              </a:tblPr>
              <a:tblGrid>
                <a:gridCol w="3725138">
                  <a:extLst>
                    <a:ext uri="{9D8B030D-6E8A-4147-A177-3AD203B41FA5}">
                      <a16:colId xmlns:a16="http://schemas.microsoft.com/office/drawing/2014/main" val="1362354113"/>
                    </a:ext>
                  </a:extLst>
                </a:gridCol>
                <a:gridCol w="3725138">
                  <a:extLst>
                    <a:ext uri="{9D8B030D-6E8A-4147-A177-3AD203B41FA5}">
                      <a16:colId xmlns:a16="http://schemas.microsoft.com/office/drawing/2014/main" val="1905210468"/>
                    </a:ext>
                  </a:extLst>
                </a:gridCol>
                <a:gridCol w="3725138">
                  <a:extLst>
                    <a:ext uri="{9D8B030D-6E8A-4147-A177-3AD203B41FA5}">
                      <a16:colId xmlns:a16="http://schemas.microsoft.com/office/drawing/2014/main" val="89887836"/>
                    </a:ext>
                  </a:extLst>
                </a:gridCol>
              </a:tblGrid>
              <a:tr h="343225">
                <a:tc>
                  <a:txBody>
                    <a:bodyPr/>
                    <a:lstStyle/>
                    <a:p>
                      <a:r>
                        <a:rPr lang="en-US" sz="1800" b="1"/>
                        <a:t>Provision</a:t>
                      </a:r>
                    </a:p>
                  </a:txBody>
                  <a:tcPr marL="80344" marR="80344" marT="40172" marB="40172">
                    <a:solidFill>
                      <a:srgbClr val="005A85"/>
                    </a:solidFill>
                  </a:tcPr>
                </a:tc>
                <a:tc>
                  <a:txBody>
                    <a:bodyPr/>
                    <a:lstStyle/>
                    <a:p>
                      <a:pPr algn="ctr"/>
                      <a:r>
                        <a:rPr lang="en-US" sz="1800"/>
                        <a:t>SECURE Act</a:t>
                      </a:r>
                    </a:p>
                  </a:txBody>
                  <a:tcPr marL="80344" marR="80344" marT="40172" marB="40172">
                    <a:solidFill>
                      <a:srgbClr val="005A85"/>
                    </a:solidFill>
                  </a:tcPr>
                </a:tc>
                <a:tc>
                  <a:txBody>
                    <a:bodyPr/>
                    <a:lstStyle/>
                    <a:p>
                      <a:pPr algn="ctr"/>
                      <a:r>
                        <a:rPr lang="en-US" sz="1800"/>
                        <a:t>SECURE 2.0</a:t>
                      </a:r>
                    </a:p>
                  </a:txBody>
                  <a:tcPr marL="80344" marR="80344" marT="40172" marB="40172">
                    <a:solidFill>
                      <a:srgbClr val="005A85"/>
                    </a:solidFill>
                  </a:tcPr>
                </a:tc>
                <a:extLst>
                  <a:ext uri="{0D108BD9-81ED-4DB2-BD59-A6C34878D82A}">
                    <a16:rowId xmlns:a16="http://schemas.microsoft.com/office/drawing/2014/main" val="1450569045"/>
                  </a:ext>
                </a:extLst>
              </a:tr>
              <a:tr h="1095454">
                <a:tc>
                  <a:txBody>
                    <a:bodyPr/>
                    <a:lstStyle/>
                    <a:p>
                      <a:r>
                        <a:rPr lang="en-US" sz="1800" b="1" i="0" kern="1200">
                          <a:solidFill>
                            <a:schemeClr val="dk1"/>
                          </a:solidFill>
                          <a:effectLst/>
                          <a:latin typeface="+mn-lt"/>
                          <a:ea typeface="+mn-ea"/>
                          <a:cs typeface="+mn-cs"/>
                        </a:rPr>
                        <a:t>Small Incentives for Contributing to a Plan</a:t>
                      </a:r>
                      <a:endParaRPr lang="en-US" sz="1800" b="1"/>
                    </a:p>
                  </a:txBody>
                  <a:tcPr marL="80344" marR="80344" marT="40172" marB="40172"/>
                </a:tc>
                <a:tc>
                  <a:txBody>
                    <a:bodyPr/>
                    <a:lstStyle/>
                    <a:p>
                      <a:endParaRPr lang="en-US" sz="1800"/>
                    </a:p>
                  </a:txBody>
                  <a:tcPr marL="80344" marR="80344" marT="40172" marB="40172"/>
                </a:tc>
                <a:tc>
                  <a:txBody>
                    <a:bodyPr/>
                    <a:lstStyle/>
                    <a:p>
                      <a:r>
                        <a:rPr lang="en-US" sz="1800" b="0" i="0" kern="1200">
                          <a:solidFill>
                            <a:schemeClr val="dk1"/>
                          </a:solidFill>
                          <a:effectLst/>
                          <a:latin typeface="+mn-lt"/>
                          <a:ea typeface="+mn-ea"/>
                          <a:cs typeface="+mn-cs"/>
                        </a:rPr>
                        <a:t>Effective Dec. 29, 2022: Employers may provide de minimis incentives—such as low dollar gift cards—to improve plan participation.</a:t>
                      </a:r>
                      <a:endParaRPr lang="en-US" sz="1800"/>
                    </a:p>
                  </a:txBody>
                  <a:tcPr marL="80344" marR="80344" marT="40172" marB="40172"/>
                </a:tc>
                <a:extLst>
                  <a:ext uri="{0D108BD9-81ED-4DB2-BD59-A6C34878D82A}">
                    <a16:rowId xmlns:a16="http://schemas.microsoft.com/office/drawing/2014/main" val="3331776552"/>
                  </a:ext>
                </a:extLst>
              </a:tr>
              <a:tr h="1275351">
                <a:tc>
                  <a:txBody>
                    <a:bodyPr/>
                    <a:lstStyle/>
                    <a:p>
                      <a:r>
                        <a:rPr lang="en-US" sz="1800" b="1" i="0" kern="1200">
                          <a:solidFill>
                            <a:schemeClr val="dk1"/>
                          </a:solidFill>
                          <a:effectLst/>
                          <a:latin typeface="+mn-lt"/>
                          <a:ea typeface="+mn-ea"/>
                          <a:cs typeface="+mn-cs"/>
                        </a:rPr>
                        <a:t>Catch-up contributions must be made on an after-tax Roth basis</a:t>
                      </a:r>
                      <a:endParaRPr lang="en-US" sz="1800" b="1"/>
                    </a:p>
                  </a:txBody>
                  <a:tcPr marL="80344" marR="80344" marT="40172" marB="40172"/>
                </a:tc>
                <a:tc>
                  <a:txBody>
                    <a:bodyPr/>
                    <a:lstStyle/>
                    <a:p>
                      <a:endParaRPr lang="en-US" sz="1800"/>
                    </a:p>
                  </a:txBody>
                  <a:tcPr marL="80344" marR="80344" marT="40172" marB="40172"/>
                </a:tc>
                <a:tc>
                  <a:txBody>
                    <a:bodyPr/>
                    <a:lstStyle/>
                    <a:p>
                      <a:r>
                        <a:rPr lang="en-US" sz="1800" b="0" i="0" kern="1200">
                          <a:solidFill>
                            <a:schemeClr val="dk1"/>
                          </a:solidFill>
                          <a:effectLst/>
                          <a:latin typeface="+mn-lt"/>
                          <a:ea typeface="+mn-ea"/>
                          <a:cs typeface="+mn-cs"/>
                        </a:rPr>
                        <a:t>Effective Jan.1, 2026: Catch-up contributions by participants with wages in excess of $145,000 for the prior calendar year </a:t>
                      </a:r>
                      <a:r>
                        <a:rPr lang="en-US" sz="1800" b="0" i="0" u="sng" kern="1200">
                          <a:solidFill>
                            <a:schemeClr val="dk1"/>
                          </a:solidFill>
                          <a:effectLst/>
                          <a:latin typeface="+mn-lt"/>
                          <a:ea typeface="+mn-ea"/>
                          <a:cs typeface="+mn-cs"/>
                        </a:rPr>
                        <a:t>must</a:t>
                      </a:r>
                      <a:r>
                        <a:rPr lang="en-US" sz="1800" b="0" i="0" kern="1200">
                          <a:solidFill>
                            <a:schemeClr val="dk1"/>
                          </a:solidFill>
                          <a:effectLst/>
                          <a:latin typeface="+mn-lt"/>
                          <a:ea typeface="+mn-ea"/>
                          <a:cs typeface="+mn-cs"/>
                        </a:rPr>
                        <a:t> be made to the plan’s Roth account. </a:t>
                      </a:r>
                      <a:endParaRPr lang="en-US" sz="1800"/>
                    </a:p>
                  </a:txBody>
                  <a:tcPr marL="80344" marR="80344" marT="40172" marB="40172"/>
                </a:tc>
                <a:extLst>
                  <a:ext uri="{0D108BD9-81ED-4DB2-BD59-A6C34878D82A}">
                    <a16:rowId xmlns:a16="http://schemas.microsoft.com/office/drawing/2014/main" val="4026845237"/>
                  </a:ext>
                </a:extLst>
              </a:tr>
              <a:tr h="1514479">
                <a:tc>
                  <a:txBody>
                    <a:bodyPr/>
                    <a:lstStyle/>
                    <a:p>
                      <a:r>
                        <a:rPr lang="en-US" sz="1800" b="1"/>
                        <a:t>Increase in catch-up contributions</a:t>
                      </a:r>
                    </a:p>
                  </a:txBody>
                  <a:tcPr marL="80344" marR="80344" marT="40172" marB="40172"/>
                </a:tc>
                <a:tc>
                  <a:txBody>
                    <a:bodyPr/>
                    <a:lstStyle/>
                    <a:p>
                      <a:endParaRPr lang="en-US" sz="1800"/>
                    </a:p>
                  </a:txBody>
                  <a:tcPr marL="80344" marR="80344" marT="40172" marB="40172"/>
                </a:tc>
                <a:tc>
                  <a:txBody>
                    <a:bodyPr/>
                    <a:lstStyle/>
                    <a:p>
                      <a:r>
                        <a:rPr lang="en-US" sz="1800"/>
                        <a:t>Effective Jan 1. 2025: For participants who turn age 60-63 during the tax year increase to the greater of $10,000 or 150% of prior regular catch-up contribution.</a:t>
                      </a:r>
                    </a:p>
                  </a:txBody>
                  <a:tcPr marL="80344" marR="80344" marT="40172" marB="40172"/>
                </a:tc>
                <a:extLst>
                  <a:ext uri="{0D108BD9-81ED-4DB2-BD59-A6C34878D82A}">
                    <a16:rowId xmlns:a16="http://schemas.microsoft.com/office/drawing/2014/main" val="1087229618"/>
                  </a:ext>
                </a:extLst>
              </a:tr>
            </a:tbl>
          </a:graphicData>
        </a:graphic>
      </p:graphicFrame>
      <p:pic>
        <p:nvPicPr>
          <p:cNvPr id="4" name="Picture 3" descr="A blue and black logo&#10;&#10;Description automatically generated">
            <a:extLst>
              <a:ext uri="{FF2B5EF4-FFF2-40B4-BE49-F238E27FC236}">
                <a16:creationId xmlns:a16="http://schemas.microsoft.com/office/drawing/2014/main" id="{EB203EA5-FED8-E148-AB75-3D5ACB567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377971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Secure and Secure 2.0</a:t>
            </a:r>
          </a:p>
        </p:txBody>
      </p:sp>
      <p:graphicFrame>
        <p:nvGraphicFramePr>
          <p:cNvPr id="6" name="Table 4">
            <a:extLst>
              <a:ext uri="{FF2B5EF4-FFF2-40B4-BE49-F238E27FC236}">
                <a16:creationId xmlns:a16="http://schemas.microsoft.com/office/drawing/2014/main" id="{DC435B9C-F5A3-D176-7D17-802FD3830BEE}"/>
              </a:ext>
            </a:extLst>
          </p:cNvPr>
          <p:cNvGraphicFramePr>
            <a:graphicFrameLocks noGrp="1"/>
          </p:cNvGraphicFramePr>
          <p:nvPr>
            <p:ph idx="1"/>
            <p:extLst>
              <p:ext uri="{D42A27DB-BD31-4B8C-83A1-F6EECF244321}">
                <p14:modId xmlns:p14="http://schemas.microsoft.com/office/powerpoint/2010/main" val="427380331"/>
              </p:ext>
            </p:extLst>
          </p:nvPr>
        </p:nvGraphicFramePr>
        <p:xfrm>
          <a:off x="609601" y="1576385"/>
          <a:ext cx="10972797" cy="515112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1362354113"/>
                    </a:ext>
                  </a:extLst>
                </a:gridCol>
                <a:gridCol w="3657599">
                  <a:extLst>
                    <a:ext uri="{9D8B030D-6E8A-4147-A177-3AD203B41FA5}">
                      <a16:colId xmlns:a16="http://schemas.microsoft.com/office/drawing/2014/main" val="1905210468"/>
                    </a:ext>
                  </a:extLst>
                </a:gridCol>
                <a:gridCol w="3657599">
                  <a:extLst>
                    <a:ext uri="{9D8B030D-6E8A-4147-A177-3AD203B41FA5}">
                      <a16:colId xmlns:a16="http://schemas.microsoft.com/office/drawing/2014/main" val="89887836"/>
                    </a:ext>
                  </a:extLst>
                </a:gridCol>
              </a:tblGrid>
              <a:tr h="370840">
                <a:tc>
                  <a:txBody>
                    <a:bodyPr/>
                    <a:lstStyle/>
                    <a:p>
                      <a:r>
                        <a:rPr lang="en-US" sz="2000" b="1"/>
                        <a:t>Provision</a:t>
                      </a:r>
                    </a:p>
                  </a:txBody>
                  <a:tcPr>
                    <a:solidFill>
                      <a:srgbClr val="005A85"/>
                    </a:solidFill>
                  </a:tcPr>
                </a:tc>
                <a:tc>
                  <a:txBody>
                    <a:bodyPr/>
                    <a:lstStyle/>
                    <a:p>
                      <a:r>
                        <a:rPr lang="en-US" sz="2000"/>
                        <a:t>SECURE Act</a:t>
                      </a:r>
                    </a:p>
                  </a:txBody>
                  <a:tcPr>
                    <a:solidFill>
                      <a:srgbClr val="005A85"/>
                    </a:solidFill>
                  </a:tcPr>
                </a:tc>
                <a:tc>
                  <a:txBody>
                    <a:bodyPr/>
                    <a:lstStyle/>
                    <a:p>
                      <a:r>
                        <a:rPr lang="en-US" sz="2000"/>
                        <a:t>SECURE 2.0</a:t>
                      </a:r>
                    </a:p>
                  </a:txBody>
                  <a:tcPr>
                    <a:solidFill>
                      <a:srgbClr val="005A85"/>
                    </a:solidFill>
                  </a:tcPr>
                </a:tc>
                <a:extLst>
                  <a:ext uri="{0D108BD9-81ED-4DB2-BD59-A6C34878D82A}">
                    <a16:rowId xmlns:a16="http://schemas.microsoft.com/office/drawing/2014/main" val="1450569045"/>
                  </a:ext>
                </a:extLst>
              </a:tr>
              <a:tr h="370840">
                <a:tc>
                  <a:txBody>
                    <a:bodyPr/>
                    <a:lstStyle/>
                    <a:p>
                      <a:r>
                        <a:rPr lang="en-US" sz="2000" b="1" i="0" kern="1200">
                          <a:solidFill>
                            <a:schemeClr val="dk1"/>
                          </a:solidFill>
                          <a:effectLst/>
                          <a:latin typeface="+mn-lt"/>
                          <a:ea typeface="+mn-ea"/>
                          <a:cs typeface="+mn-cs"/>
                        </a:rPr>
                        <a:t>Matching contributions on behalf of employees who are repaying student loans </a:t>
                      </a:r>
                      <a:r>
                        <a:rPr lang="en-US" sz="2000" b="0" i="0" kern="1200">
                          <a:solidFill>
                            <a:schemeClr val="dk1"/>
                          </a:solidFill>
                          <a:effectLst/>
                          <a:latin typeface="+mn-lt"/>
                          <a:ea typeface="+mn-ea"/>
                          <a:cs typeface="+mn-cs"/>
                        </a:rPr>
                        <a:t>– permits employers to make matching contributions based on an employee’s student loan repayment</a:t>
                      </a:r>
                      <a:endParaRPr lang="en-US" sz="2000" b="1"/>
                    </a:p>
                  </a:txBody>
                  <a:tcPr/>
                </a:tc>
                <a:tc>
                  <a:txBody>
                    <a:bodyPr/>
                    <a:lstStyle/>
                    <a:p>
                      <a:endParaRPr lang="en-US" sz="2000"/>
                    </a:p>
                  </a:txBody>
                  <a:tcPr/>
                </a:tc>
                <a:tc>
                  <a:txBody>
                    <a:bodyPr/>
                    <a:lstStyle/>
                    <a:p>
                      <a:r>
                        <a:rPr lang="en-US" sz="2000" b="0" i="0" kern="1200">
                          <a:solidFill>
                            <a:schemeClr val="dk1"/>
                          </a:solidFill>
                          <a:effectLst/>
                          <a:latin typeface="+mn-lt"/>
                          <a:ea typeface="+mn-ea"/>
                          <a:cs typeface="+mn-cs"/>
                        </a:rPr>
                        <a:t>Effective Jan. 1, 2024: Employers may make matching contributions to 401(k), 403(b), 457(b) and SIMPLE IRA plans for the benefit of employees who make student loan repayments</a:t>
                      </a:r>
                      <a:endParaRPr lang="en-US" sz="2000"/>
                    </a:p>
                  </a:txBody>
                  <a:tcPr/>
                </a:tc>
                <a:extLst>
                  <a:ext uri="{0D108BD9-81ED-4DB2-BD59-A6C34878D82A}">
                    <a16:rowId xmlns:a16="http://schemas.microsoft.com/office/drawing/2014/main" val="76972368"/>
                  </a:ext>
                </a:extLst>
              </a:tr>
              <a:tr h="370840">
                <a:tc>
                  <a:txBody>
                    <a:bodyPr/>
                    <a:lstStyle/>
                    <a:p>
                      <a:r>
                        <a:rPr lang="en-US" sz="2000" b="1"/>
                        <a:t>In-plan Emergency Savings Accounts (ESA)</a:t>
                      </a:r>
                    </a:p>
                  </a:txBody>
                  <a:tcPr/>
                </a:tc>
                <a:tc>
                  <a:txBody>
                    <a:bodyPr/>
                    <a:lstStyle/>
                    <a:p>
                      <a:endParaRPr lang="en-US" sz="2000"/>
                    </a:p>
                  </a:txBody>
                  <a:tcPr/>
                </a:tc>
                <a:tc>
                  <a:txBody>
                    <a:bodyPr/>
                    <a:lstStyle/>
                    <a:p>
                      <a:r>
                        <a:rPr lang="en-US" sz="2000" b="0" i="0" kern="1200">
                          <a:solidFill>
                            <a:schemeClr val="dk1"/>
                          </a:solidFill>
                          <a:effectLst/>
                          <a:latin typeface="+mn-lt"/>
                          <a:ea typeface="+mn-ea"/>
                          <a:cs typeface="+mn-cs"/>
                        </a:rPr>
                        <a:t>Effective Jan. 1, 2024: Non-highly compensated employees may fund an ESA with Roth contributions up to $2,500 and be permitted to take at least one withdrawal per month. Plan may elect to auto-enroll at a 3% contribution amount</a:t>
                      </a:r>
                      <a:endParaRPr lang="en-US" sz="2000"/>
                    </a:p>
                  </a:txBody>
                  <a:tcPr/>
                </a:tc>
                <a:extLst>
                  <a:ext uri="{0D108BD9-81ED-4DB2-BD59-A6C34878D82A}">
                    <a16:rowId xmlns:a16="http://schemas.microsoft.com/office/drawing/2014/main" val="1087229618"/>
                  </a:ext>
                </a:extLst>
              </a:tr>
            </a:tbl>
          </a:graphicData>
        </a:graphic>
      </p:graphicFrame>
    </p:spTree>
    <p:extLst>
      <p:ext uri="{BB962C8B-B14F-4D97-AF65-F5344CB8AC3E}">
        <p14:creationId xmlns:p14="http://schemas.microsoft.com/office/powerpoint/2010/main" val="58350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Secure and Secure 2.0</a:t>
            </a:r>
          </a:p>
        </p:txBody>
      </p:sp>
      <p:graphicFrame>
        <p:nvGraphicFramePr>
          <p:cNvPr id="6" name="Table 4">
            <a:extLst>
              <a:ext uri="{FF2B5EF4-FFF2-40B4-BE49-F238E27FC236}">
                <a16:creationId xmlns:a16="http://schemas.microsoft.com/office/drawing/2014/main" id="{3AD3E4F3-1562-0B32-0C9D-A824A47BB700}"/>
              </a:ext>
            </a:extLst>
          </p:cNvPr>
          <p:cNvGraphicFramePr>
            <a:graphicFrameLocks noGrp="1"/>
          </p:cNvGraphicFramePr>
          <p:nvPr>
            <p:ph idx="1"/>
            <p:extLst>
              <p:ext uri="{D42A27DB-BD31-4B8C-83A1-F6EECF244321}">
                <p14:modId xmlns:p14="http://schemas.microsoft.com/office/powerpoint/2010/main" val="620059709"/>
              </p:ext>
            </p:extLst>
          </p:nvPr>
        </p:nvGraphicFramePr>
        <p:xfrm>
          <a:off x="218496" y="1674975"/>
          <a:ext cx="11860809" cy="4360794"/>
        </p:xfrm>
        <a:graphic>
          <a:graphicData uri="http://schemas.openxmlformats.org/drawingml/2006/table">
            <a:tbl>
              <a:tblPr firstRow="1" bandRow="1">
                <a:tableStyleId>{5C22544A-7EE6-4342-B048-85BDC9FD1C3A}</a:tableStyleId>
              </a:tblPr>
              <a:tblGrid>
                <a:gridCol w="3953603">
                  <a:extLst>
                    <a:ext uri="{9D8B030D-6E8A-4147-A177-3AD203B41FA5}">
                      <a16:colId xmlns:a16="http://schemas.microsoft.com/office/drawing/2014/main" val="1362354113"/>
                    </a:ext>
                  </a:extLst>
                </a:gridCol>
                <a:gridCol w="3953603">
                  <a:extLst>
                    <a:ext uri="{9D8B030D-6E8A-4147-A177-3AD203B41FA5}">
                      <a16:colId xmlns:a16="http://schemas.microsoft.com/office/drawing/2014/main" val="1905210468"/>
                    </a:ext>
                  </a:extLst>
                </a:gridCol>
                <a:gridCol w="3953603">
                  <a:extLst>
                    <a:ext uri="{9D8B030D-6E8A-4147-A177-3AD203B41FA5}">
                      <a16:colId xmlns:a16="http://schemas.microsoft.com/office/drawing/2014/main" val="89887836"/>
                    </a:ext>
                  </a:extLst>
                </a:gridCol>
              </a:tblGrid>
              <a:tr h="356509">
                <a:tc>
                  <a:txBody>
                    <a:bodyPr/>
                    <a:lstStyle/>
                    <a:p>
                      <a:r>
                        <a:rPr lang="en-US" sz="1800" b="1"/>
                        <a:t>Provision</a:t>
                      </a:r>
                    </a:p>
                  </a:txBody>
                  <a:tcPr marL="82271" marR="82271" marT="41136" marB="41136">
                    <a:solidFill>
                      <a:srgbClr val="005A85"/>
                    </a:solidFill>
                  </a:tcPr>
                </a:tc>
                <a:tc>
                  <a:txBody>
                    <a:bodyPr/>
                    <a:lstStyle/>
                    <a:p>
                      <a:pPr algn="ctr"/>
                      <a:r>
                        <a:rPr lang="en-US" sz="1800"/>
                        <a:t>SECURE Act</a:t>
                      </a:r>
                    </a:p>
                  </a:txBody>
                  <a:tcPr marL="82271" marR="82271" marT="41136" marB="41136">
                    <a:solidFill>
                      <a:srgbClr val="005A85"/>
                    </a:solidFill>
                  </a:tcPr>
                </a:tc>
                <a:tc>
                  <a:txBody>
                    <a:bodyPr/>
                    <a:lstStyle/>
                    <a:p>
                      <a:pPr algn="ctr"/>
                      <a:r>
                        <a:rPr lang="en-US" sz="1800"/>
                        <a:t>SECURE 2.0</a:t>
                      </a:r>
                    </a:p>
                  </a:txBody>
                  <a:tcPr marL="82271" marR="82271" marT="41136" marB="41136">
                    <a:solidFill>
                      <a:srgbClr val="005A85"/>
                    </a:solidFill>
                  </a:tcPr>
                </a:tc>
                <a:extLst>
                  <a:ext uri="{0D108BD9-81ED-4DB2-BD59-A6C34878D82A}">
                    <a16:rowId xmlns:a16="http://schemas.microsoft.com/office/drawing/2014/main" val="1450569045"/>
                  </a:ext>
                </a:extLst>
              </a:tr>
              <a:tr h="1179223">
                <a:tc>
                  <a:txBody>
                    <a:bodyPr/>
                    <a:lstStyle/>
                    <a:p>
                      <a:r>
                        <a:rPr lang="en-US" sz="1800" b="1"/>
                        <a:t>Auto-enrollment and Auto-escalation</a:t>
                      </a:r>
                    </a:p>
                  </a:txBody>
                  <a:tcPr marL="82271" marR="82271" marT="41136" marB="41136"/>
                </a:tc>
                <a:tc>
                  <a:txBody>
                    <a:bodyPr/>
                    <a:lstStyle/>
                    <a:p>
                      <a:endParaRPr lang="en-US" sz="1800"/>
                    </a:p>
                  </a:txBody>
                  <a:tcPr marL="82271" marR="82271" marT="41136" marB="41136"/>
                </a:tc>
                <a:tc>
                  <a:txBody>
                    <a:bodyPr/>
                    <a:lstStyle/>
                    <a:p>
                      <a:r>
                        <a:rPr lang="en-US" sz="1800" b="0" i="0" kern="1200">
                          <a:solidFill>
                            <a:schemeClr val="dk1"/>
                          </a:solidFill>
                          <a:effectLst/>
                          <a:latin typeface="+mn-lt"/>
                          <a:ea typeface="+mn-ea"/>
                          <a:cs typeface="+mn-cs"/>
                        </a:rPr>
                        <a:t>Effective Jan. 1, 2025: New plans must require auto-enrollment (at 3% - 10%) and auto-escalation (at 1% up to 10% - 15%).</a:t>
                      </a:r>
                      <a:endParaRPr lang="en-US" sz="1800"/>
                    </a:p>
                  </a:txBody>
                  <a:tcPr marL="82271" marR="82271" marT="41136" marB="41136"/>
                </a:tc>
                <a:extLst>
                  <a:ext uri="{0D108BD9-81ED-4DB2-BD59-A6C34878D82A}">
                    <a16:rowId xmlns:a16="http://schemas.microsoft.com/office/drawing/2014/main" val="313275078"/>
                  </a:ext>
                </a:extLst>
              </a:tr>
              <a:tr h="2824650">
                <a:tc>
                  <a:txBody>
                    <a:bodyPr/>
                    <a:lstStyle/>
                    <a:p>
                      <a:r>
                        <a:rPr lang="en-US" sz="1800" b="1"/>
                        <a:t>Long-term Part-time Employees </a:t>
                      </a:r>
                      <a:r>
                        <a:rPr lang="en-US" sz="1800" b="0"/>
                        <a:t>– participation extended for elective deferrals; not required for matching contributions</a:t>
                      </a:r>
                    </a:p>
                  </a:txBody>
                  <a:tcPr marL="82271" marR="82271" marT="41136" marB="41136"/>
                </a:tc>
                <a:tc>
                  <a:txBody>
                    <a:bodyPr/>
                    <a:lstStyle/>
                    <a:p>
                      <a:r>
                        <a:rPr lang="en-US" sz="1800" b="0" i="0" kern="1200">
                          <a:solidFill>
                            <a:schemeClr val="dk1"/>
                          </a:solidFill>
                          <a:effectLst/>
                          <a:latin typeface="+mn-lt"/>
                          <a:ea typeface="+mn-ea"/>
                          <a:cs typeface="+mn-cs"/>
                        </a:rPr>
                        <a:t>Effective Jan 1, 2021: Employees who work at least 500 hours in three consecutive 12-month periods must be able to contribute to the 401(k) plan in the following plan year.</a:t>
                      </a:r>
                    </a:p>
                    <a:p>
                      <a:endParaRPr lang="en-US" sz="1800" b="0" i="0" kern="1200">
                        <a:solidFill>
                          <a:schemeClr val="dk1"/>
                        </a:solidFill>
                        <a:effectLst/>
                        <a:latin typeface="+mn-lt"/>
                        <a:ea typeface="+mn-ea"/>
                        <a:cs typeface="+mn-cs"/>
                      </a:endParaRPr>
                    </a:p>
                    <a:p>
                      <a:r>
                        <a:rPr lang="en-US" sz="1800" b="0" i="0" kern="1200">
                          <a:solidFill>
                            <a:schemeClr val="dk1"/>
                          </a:solidFill>
                          <a:effectLst/>
                          <a:latin typeface="+mn-lt"/>
                          <a:ea typeface="+mn-ea"/>
                          <a:cs typeface="+mn-cs"/>
                        </a:rPr>
                        <a:t>Note: Earliest date a part-time employee could enter the plan under these rules is Jan 1. 2024.</a:t>
                      </a:r>
                      <a:endParaRPr lang="en-US" sz="1800"/>
                    </a:p>
                  </a:txBody>
                  <a:tcPr marL="82271" marR="82271" marT="41136" marB="41136"/>
                </a:tc>
                <a:tc>
                  <a:txBody>
                    <a:bodyPr/>
                    <a:lstStyle/>
                    <a:p>
                      <a:r>
                        <a:rPr lang="en-US" sz="1800" b="0" i="0" kern="1200">
                          <a:solidFill>
                            <a:schemeClr val="dk1"/>
                          </a:solidFill>
                          <a:effectLst/>
                          <a:latin typeface="+mn-lt"/>
                          <a:ea typeface="+mn-ea"/>
                          <a:cs typeface="+mn-cs"/>
                        </a:rPr>
                        <a:t>Effective Jan. 1, 2025: Three-year requirement is shortened to two years for plan years beginning after 2024. The Act also extends this requirement to private sector 403(b) plans. </a:t>
                      </a:r>
                    </a:p>
                    <a:p>
                      <a:endParaRPr lang="en-US" sz="1800" b="0" i="0" kern="1200">
                        <a:solidFill>
                          <a:schemeClr val="dk1"/>
                        </a:solidFill>
                        <a:effectLst/>
                        <a:latin typeface="+mn-lt"/>
                        <a:ea typeface="+mn-ea"/>
                        <a:cs typeface="+mn-cs"/>
                      </a:endParaRPr>
                    </a:p>
                    <a:p>
                      <a:r>
                        <a:rPr lang="en-US" sz="1800" b="0" i="0" kern="1200">
                          <a:solidFill>
                            <a:schemeClr val="dk1"/>
                          </a:solidFill>
                          <a:effectLst/>
                          <a:latin typeface="+mn-lt"/>
                          <a:ea typeface="+mn-ea"/>
                          <a:cs typeface="+mn-cs"/>
                        </a:rPr>
                        <a:t>Note: Earliest date a part-time employee could enter the plan under these rules is Jan 1. 2025.</a:t>
                      </a:r>
                      <a:endParaRPr lang="en-US" sz="1800"/>
                    </a:p>
                  </a:txBody>
                  <a:tcPr marL="82271" marR="82271" marT="41136" marB="41136"/>
                </a:tc>
                <a:extLst>
                  <a:ext uri="{0D108BD9-81ED-4DB2-BD59-A6C34878D82A}">
                    <a16:rowId xmlns:a16="http://schemas.microsoft.com/office/drawing/2014/main" val="1093901175"/>
                  </a:ext>
                </a:extLst>
              </a:tr>
            </a:tbl>
          </a:graphicData>
        </a:graphic>
      </p:graphicFrame>
      <p:pic>
        <p:nvPicPr>
          <p:cNvPr id="3" name="Picture 2" descr="A blue and black logo&#10;&#10;Description automatically generated">
            <a:extLst>
              <a:ext uri="{FF2B5EF4-FFF2-40B4-BE49-F238E27FC236}">
                <a16:creationId xmlns:a16="http://schemas.microsoft.com/office/drawing/2014/main" id="{9525E54E-AB19-9F87-C578-2B9EE04F6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276346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Long-Term Part-Time Employees</a:t>
            </a:r>
          </a:p>
        </p:txBody>
      </p:sp>
      <p:graphicFrame>
        <p:nvGraphicFramePr>
          <p:cNvPr id="7" name="Table 5">
            <a:extLst>
              <a:ext uri="{FF2B5EF4-FFF2-40B4-BE49-F238E27FC236}">
                <a16:creationId xmlns:a16="http://schemas.microsoft.com/office/drawing/2014/main" id="{EB8A3525-467D-066F-18ED-0D09CE4C3253}"/>
              </a:ext>
            </a:extLst>
          </p:cNvPr>
          <p:cNvGraphicFramePr>
            <a:graphicFrameLocks noGrp="1"/>
          </p:cNvGraphicFramePr>
          <p:nvPr>
            <p:ph idx="1"/>
            <p:extLst>
              <p:ext uri="{D42A27DB-BD31-4B8C-83A1-F6EECF244321}">
                <p14:modId xmlns:p14="http://schemas.microsoft.com/office/powerpoint/2010/main" val="1158715885"/>
              </p:ext>
            </p:extLst>
          </p:nvPr>
        </p:nvGraphicFramePr>
        <p:xfrm>
          <a:off x="112695" y="1806623"/>
          <a:ext cx="11966610" cy="4043680"/>
        </p:xfrm>
        <a:graphic>
          <a:graphicData uri="http://schemas.openxmlformats.org/drawingml/2006/table">
            <a:tbl>
              <a:tblPr firstRow="1" bandRow="1">
                <a:tableStyleId>{5940675A-B579-460E-94D1-54222C63F5DA}</a:tableStyleId>
              </a:tblPr>
              <a:tblGrid>
                <a:gridCol w="2465343">
                  <a:extLst>
                    <a:ext uri="{9D8B030D-6E8A-4147-A177-3AD203B41FA5}">
                      <a16:colId xmlns:a16="http://schemas.microsoft.com/office/drawing/2014/main" val="4109802666"/>
                    </a:ext>
                  </a:extLst>
                </a:gridCol>
                <a:gridCol w="9501267">
                  <a:extLst>
                    <a:ext uri="{9D8B030D-6E8A-4147-A177-3AD203B41FA5}">
                      <a16:colId xmlns:a16="http://schemas.microsoft.com/office/drawing/2014/main" val="1444708517"/>
                    </a:ext>
                  </a:extLst>
                </a:gridCol>
              </a:tblGrid>
              <a:tr h="370840">
                <a:tc>
                  <a:txBody>
                    <a:bodyPr/>
                    <a:lstStyle/>
                    <a:p>
                      <a:r>
                        <a:rPr lang="en-US">
                          <a:solidFill>
                            <a:srgbClr val="000000"/>
                          </a:solidFill>
                        </a:rPr>
                        <a:t>Eligibility</a:t>
                      </a:r>
                    </a:p>
                  </a:txBody>
                  <a:tcPr/>
                </a:tc>
                <a:tc>
                  <a:txBody>
                    <a:bodyPr/>
                    <a:lstStyle/>
                    <a:p>
                      <a:r>
                        <a:rPr lang="en-US">
                          <a:solidFill>
                            <a:srgbClr val="000000"/>
                          </a:solidFill>
                        </a:rPr>
                        <a:t>Three consecutive years of &gt;500 and &lt;1000 hours and meet the plans other eligibility requirements.</a:t>
                      </a:r>
                    </a:p>
                  </a:txBody>
                  <a:tcPr/>
                </a:tc>
                <a:extLst>
                  <a:ext uri="{0D108BD9-81ED-4DB2-BD59-A6C34878D82A}">
                    <a16:rowId xmlns:a16="http://schemas.microsoft.com/office/drawing/2014/main" val="2193168469"/>
                  </a:ext>
                </a:extLst>
              </a:tr>
              <a:tr h="370840">
                <a:tc>
                  <a:txBody>
                    <a:bodyPr/>
                    <a:lstStyle/>
                    <a:p>
                      <a:r>
                        <a:rPr lang="en-US">
                          <a:solidFill>
                            <a:srgbClr val="000000"/>
                          </a:solidFill>
                        </a:rPr>
                        <a:t>Employer Contributions</a:t>
                      </a:r>
                    </a:p>
                  </a:txBody>
                  <a:tcPr/>
                </a:tc>
                <a:tc>
                  <a:txBody>
                    <a:bodyPr/>
                    <a:lstStyle/>
                    <a:p>
                      <a:r>
                        <a:rPr lang="en-US">
                          <a:solidFill>
                            <a:srgbClr val="000000"/>
                          </a:solidFill>
                        </a:rPr>
                        <a:t>Plan can exclude LTPT employees from eligibility for employer contributions.</a:t>
                      </a:r>
                    </a:p>
                  </a:txBody>
                  <a:tcPr/>
                </a:tc>
                <a:extLst>
                  <a:ext uri="{0D108BD9-81ED-4DB2-BD59-A6C34878D82A}">
                    <a16:rowId xmlns:a16="http://schemas.microsoft.com/office/drawing/2014/main" val="4189774107"/>
                  </a:ext>
                </a:extLst>
              </a:tr>
              <a:tr h="370840">
                <a:tc>
                  <a:txBody>
                    <a:bodyPr/>
                    <a:lstStyle/>
                    <a:p>
                      <a:r>
                        <a:rPr lang="en-US">
                          <a:solidFill>
                            <a:srgbClr val="000000"/>
                          </a:solidFill>
                        </a:rPr>
                        <a:t>Catch-up Contributions</a:t>
                      </a:r>
                    </a:p>
                  </a:txBody>
                  <a:tcPr/>
                </a:tc>
                <a:tc>
                  <a:txBody>
                    <a:bodyPr/>
                    <a:lstStyle/>
                    <a:p>
                      <a:r>
                        <a:rPr lang="en-US">
                          <a:solidFill>
                            <a:srgbClr val="000000"/>
                          </a:solidFill>
                        </a:rPr>
                        <a:t>Plans may elect to allow LTPT employees to make catch-up contributions.</a:t>
                      </a:r>
                    </a:p>
                  </a:txBody>
                  <a:tcPr/>
                </a:tc>
                <a:extLst>
                  <a:ext uri="{0D108BD9-81ED-4DB2-BD59-A6C34878D82A}">
                    <a16:rowId xmlns:a16="http://schemas.microsoft.com/office/drawing/2014/main" val="2145785495"/>
                  </a:ext>
                </a:extLst>
              </a:tr>
              <a:tr h="370840">
                <a:tc>
                  <a:txBody>
                    <a:bodyPr/>
                    <a:lstStyle/>
                    <a:p>
                      <a:r>
                        <a:rPr lang="en-US">
                          <a:solidFill>
                            <a:srgbClr val="000000"/>
                          </a:solidFill>
                        </a:rPr>
                        <a:t>Eligibility Computation Periods</a:t>
                      </a:r>
                    </a:p>
                  </a:txBody>
                  <a:tcPr/>
                </a:tc>
                <a:tc>
                  <a:txBody>
                    <a:bodyPr/>
                    <a:lstStyle/>
                    <a:p>
                      <a:r>
                        <a:rPr lang="en-US">
                          <a:solidFill>
                            <a:srgbClr val="000000"/>
                          </a:solidFill>
                        </a:rPr>
                        <a:t>First computation period for LTPT employees is the 12 months following date of hire.</a:t>
                      </a:r>
                    </a:p>
                  </a:txBody>
                  <a:tcPr/>
                </a:tc>
                <a:extLst>
                  <a:ext uri="{0D108BD9-81ED-4DB2-BD59-A6C34878D82A}">
                    <a16:rowId xmlns:a16="http://schemas.microsoft.com/office/drawing/2014/main" val="1845104500"/>
                  </a:ext>
                </a:extLst>
              </a:tr>
              <a:tr h="370840">
                <a:tc>
                  <a:txBody>
                    <a:bodyPr/>
                    <a:lstStyle/>
                    <a:p>
                      <a:r>
                        <a:rPr lang="en-US">
                          <a:solidFill>
                            <a:srgbClr val="000000"/>
                          </a:solidFill>
                        </a:rPr>
                        <a:t>Vesting</a:t>
                      </a:r>
                    </a:p>
                  </a:txBody>
                  <a:tcPr/>
                </a:tc>
                <a:tc>
                  <a:txBody>
                    <a:bodyPr/>
                    <a:lstStyle/>
                    <a:p>
                      <a:r>
                        <a:rPr lang="en-US">
                          <a:solidFill>
                            <a:srgbClr val="000000"/>
                          </a:solidFill>
                        </a:rPr>
                        <a:t>LTPT employees accrue one year of vesting service for each year computation period with at least 500 hours of service.</a:t>
                      </a:r>
                    </a:p>
                  </a:txBody>
                  <a:tcPr/>
                </a:tc>
                <a:extLst>
                  <a:ext uri="{0D108BD9-81ED-4DB2-BD59-A6C34878D82A}">
                    <a16:rowId xmlns:a16="http://schemas.microsoft.com/office/drawing/2014/main" val="292669260"/>
                  </a:ext>
                </a:extLst>
              </a:tr>
              <a:tr h="370840">
                <a:tc>
                  <a:txBody>
                    <a:bodyPr/>
                    <a:lstStyle/>
                    <a:p>
                      <a:r>
                        <a:rPr lang="en-US">
                          <a:solidFill>
                            <a:srgbClr val="000000"/>
                          </a:solidFill>
                        </a:rPr>
                        <a:t>Hours</a:t>
                      </a:r>
                    </a:p>
                  </a:txBody>
                  <a:tcPr/>
                </a:tc>
                <a:tc>
                  <a:txBody>
                    <a:bodyPr/>
                    <a:lstStyle/>
                    <a:p>
                      <a:r>
                        <a:rPr lang="en-US">
                          <a:solidFill>
                            <a:srgbClr val="000000"/>
                          </a:solidFill>
                        </a:rPr>
                        <a:t>Tracking hours starts from 2021.</a:t>
                      </a:r>
                    </a:p>
                  </a:txBody>
                  <a:tcPr/>
                </a:tc>
                <a:extLst>
                  <a:ext uri="{0D108BD9-81ED-4DB2-BD59-A6C34878D82A}">
                    <a16:rowId xmlns:a16="http://schemas.microsoft.com/office/drawing/2014/main" val="1006237746"/>
                  </a:ext>
                </a:extLst>
              </a:tr>
              <a:tr h="370840">
                <a:tc>
                  <a:txBody>
                    <a:bodyPr/>
                    <a:lstStyle/>
                    <a:p>
                      <a:r>
                        <a:rPr lang="en-US">
                          <a:solidFill>
                            <a:srgbClr val="000000"/>
                          </a:solidFill>
                        </a:rPr>
                        <a:t>Nondiscrimination Testing</a:t>
                      </a:r>
                    </a:p>
                  </a:txBody>
                  <a:tcPr/>
                </a:tc>
                <a:tc>
                  <a:txBody>
                    <a:bodyPr/>
                    <a:lstStyle/>
                    <a:p>
                      <a:r>
                        <a:rPr lang="en-US">
                          <a:solidFill>
                            <a:srgbClr val="000000"/>
                          </a:solidFill>
                        </a:rPr>
                        <a:t>Plans may exclude LTPT employees from nondiscrimination and coverage testing. Plan must state whether LTPT employees are included or excluded from testing.</a:t>
                      </a:r>
                    </a:p>
                  </a:txBody>
                  <a:tcPr/>
                </a:tc>
                <a:extLst>
                  <a:ext uri="{0D108BD9-81ED-4DB2-BD59-A6C34878D82A}">
                    <a16:rowId xmlns:a16="http://schemas.microsoft.com/office/drawing/2014/main" val="2826865166"/>
                  </a:ext>
                </a:extLst>
              </a:tr>
              <a:tr h="370840">
                <a:tc>
                  <a:txBody>
                    <a:bodyPr/>
                    <a:lstStyle/>
                    <a:p>
                      <a:r>
                        <a:rPr lang="en-US">
                          <a:solidFill>
                            <a:srgbClr val="000000"/>
                          </a:solidFill>
                        </a:rPr>
                        <a:t>Top-Heavy Testing</a:t>
                      </a:r>
                    </a:p>
                  </a:txBody>
                  <a:tcPr/>
                </a:tc>
                <a:tc>
                  <a:txBody>
                    <a:bodyPr/>
                    <a:lstStyle/>
                    <a:p>
                      <a:r>
                        <a:rPr lang="en-US">
                          <a:solidFill>
                            <a:srgbClr val="000000"/>
                          </a:solidFill>
                        </a:rPr>
                        <a:t>LTPT employee accounts count towards assessing whether a plan is top-heavy. Plan may elect to include LTPT employees for receiving top-heavy minimum contributions.</a:t>
                      </a:r>
                    </a:p>
                  </a:txBody>
                  <a:tcPr/>
                </a:tc>
                <a:extLst>
                  <a:ext uri="{0D108BD9-81ED-4DB2-BD59-A6C34878D82A}">
                    <a16:rowId xmlns:a16="http://schemas.microsoft.com/office/drawing/2014/main" val="3978945867"/>
                  </a:ext>
                </a:extLst>
              </a:tr>
            </a:tbl>
          </a:graphicData>
        </a:graphic>
      </p:graphicFrame>
      <p:pic>
        <p:nvPicPr>
          <p:cNvPr id="3" name="Picture 2" descr="A blue and black logo&#10;&#10;Description automatically generated">
            <a:extLst>
              <a:ext uri="{FF2B5EF4-FFF2-40B4-BE49-F238E27FC236}">
                <a16:creationId xmlns:a16="http://schemas.microsoft.com/office/drawing/2014/main" id="{56465F90-8EE2-ACA8-08A2-9E45DFFB1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29198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Continuation of Health Coverage (COBRA)</a:t>
            </a:r>
          </a:p>
        </p:txBody>
      </p:sp>
      <p:graphicFrame>
        <p:nvGraphicFramePr>
          <p:cNvPr id="6" name="Table 4">
            <a:extLst>
              <a:ext uri="{FF2B5EF4-FFF2-40B4-BE49-F238E27FC236}">
                <a16:creationId xmlns:a16="http://schemas.microsoft.com/office/drawing/2014/main" id="{C454E7D6-42F2-5D2A-5082-4CD2970F4AAC}"/>
              </a:ext>
            </a:extLst>
          </p:cNvPr>
          <p:cNvGraphicFramePr>
            <a:graphicFrameLocks noGrp="1"/>
          </p:cNvGraphicFramePr>
          <p:nvPr>
            <p:extLst>
              <p:ext uri="{D42A27DB-BD31-4B8C-83A1-F6EECF244321}">
                <p14:modId xmlns:p14="http://schemas.microsoft.com/office/powerpoint/2010/main" val="1507527209"/>
              </p:ext>
            </p:extLst>
          </p:nvPr>
        </p:nvGraphicFramePr>
        <p:xfrm>
          <a:off x="368300" y="3060700"/>
          <a:ext cx="11455400" cy="2748280"/>
        </p:xfrm>
        <a:graphic>
          <a:graphicData uri="http://schemas.openxmlformats.org/drawingml/2006/table">
            <a:tbl>
              <a:tblPr firstRow="1" bandRow="1">
                <a:tableStyleId>{5940675A-B579-460E-94D1-54222C63F5DA}</a:tableStyleId>
              </a:tblPr>
              <a:tblGrid>
                <a:gridCol w="1424940">
                  <a:extLst>
                    <a:ext uri="{9D8B030D-6E8A-4147-A177-3AD203B41FA5}">
                      <a16:colId xmlns:a16="http://schemas.microsoft.com/office/drawing/2014/main" val="1272718435"/>
                    </a:ext>
                  </a:extLst>
                </a:gridCol>
                <a:gridCol w="1117600">
                  <a:extLst>
                    <a:ext uri="{9D8B030D-6E8A-4147-A177-3AD203B41FA5}">
                      <a16:colId xmlns:a16="http://schemas.microsoft.com/office/drawing/2014/main" val="784884791"/>
                    </a:ext>
                  </a:extLst>
                </a:gridCol>
                <a:gridCol w="1341120">
                  <a:extLst>
                    <a:ext uri="{9D8B030D-6E8A-4147-A177-3AD203B41FA5}">
                      <a16:colId xmlns:a16="http://schemas.microsoft.com/office/drawing/2014/main" val="1827213884"/>
                    </a:ext>
                  </a:extLst>
                </a:gridCol>
                <a:gridCol w="1760220">
                  <a:extLst>
                    <a:ext uri="{9D8B030D-6E8A-4147-A177-3AD203B41FA5}">
                      <a16:colId xmlns:a16="http://schemas.microsoft.com/office/drawing/2014/main" val="3363886357"/>
                    </a:ext>
                  </a:extLst>
                </a:gridCol>
                <a:gridCol w="1229360">
                  <a:extLst>
                    <a:ext uri="{9D8B030D-6E8A-4147-A177-3AD203B41FA5}">
                      <a16:colId xmlns:a16="http://schemas.microsoft.com/office/drawing/2014/main" val="3878678198"/>
                    </a:ext>
                  </a:extLst>
                </a:gridCol>
                <a:gridCol w="1927860">
                  <a:extLst>
                    <a:ext uri="{9D8B030D-6E8A-4147-A177-3AD203B41FA5}">
                      <a16:colId xmlns:a16="http://schemas.microsoft.com/office/drawing/2014/main" val="1041068625"/>
                    </a:ext>
                  </a:extLst>
                </a:gridCol>
                <a:gridCol w="922020">
                  <a:extLst>
                    <a:ext uri="{9D8B030D-6E8A-4147-A177-3AD203B41FA5}">
                      <a16:colId xmlns:a16="http://schemas.microsoft.com/office/drawing/2014/main" val="125306042"/>
                    </a:ext>
                  </a:extLst>
                </a:gridCol>
                <a:gridCol w="1732280">
                  <a:extLst>
                    <a:ext uri="{9D8B030D-6E8A-4147-A177-3AD203B41FA5}">
                      <a16:colId xmlns:a16="http://schemas.microsoft.com/office/drawing/2014/main" val="3402208382"/>
                    </a:ext>
                  </a:extLst>
                </a:gridCol>
              </a:tblGrid>
              <a:tr h="370840">
                <a:tc>
                  <a:txBody>
                    <a:bodyPr/>
                    <a:lstStyle/>
                    <a:p>
                      <a:endParaRPr lang="en-US" sz="1800">
                        <a:solidFill>
                          <a:srgbClr val="000000"/>
                        </a:solidFill>
                      </a:endParaRPr>
                    </a:p>
                  </a:txBody>
                  <a:tcPr marL="100584" marR="100584"/>
                </a:tc>
                <a:tc>
                  <a:txBody>
                    <a:bodyPr/>
                    <a:lstStyle/>
                    <a:p>
                      <a:pPr algn="ctr"/>
                      <a:r>
                        <a:rPr lang="en-US" sz="1800" b="1">
                          <a:solidFill>
                            <a:srgbClr val="000000"/>
                          </a:solidFill>
                        </a:rPr>
                        <a:t>MA</a:t>
                      </a:r>
                    </a:p>
                  </a:txBody>
                  <a:tcPr marL="100584" marR="100584"/>
                </a:tc>
                <a:tc>
                  <a:txBody>
                    <a:bodyPr/>
                    <a:lstStyle/>
                    <a:p>
                      <a:pPr algn="ctr"/>
                      <a:r>
                        <a:rPr lang="en-US" sz="1800" b="1">
                          <a:solidFill>
                            <a:srgbClr val="000000"/>
                          </a:solidFill>
                        </a:rPr>
                        <a:t>NH</a:t>
                      </a:r>
                    </a:p>
                  </a:txBody>
                  <a:tcPr marL="100584" marR="100584"/>
                </a:tc>
                <a:tc>
                  <a:txBody>
                    <a:bodyPr/>
                    <a:lstStyle/>
                    <a:p>
                      <a:pPr algn="ctr"/>
                      <a:r>
                        <a:rPr lang="en-US" sz="1800" b="1">
                          <a:solidFill>
                            <a:srgbClr val="000000"/>
                          </a:solidFill>
                        </a:rPr>
                        <a:t>ME</a:t>
                      </a:r>
                    </a:p>
                  </a:txBody>
                  <a:tcPr marL="100584" marR="100584"/>
                </a:tc>
                <a:tc>
                  <a:txBody>
                    <a:bodyPr/>
                    <a:lstStyle/>
                    <a:p>
                      <a:pPr algn="ctr"/>
                      <a:r>
                        <a:rPr lang="en-US" sz="1800" b="1">
                          <a:solidFill>
                            <a:srgbClr val="000000"/>
                          </a:solidFill>
                        </a:rPr>
                        <a:t>VT</a:t>
                      </a:r>
                    </a:p>
                  </a:txBody>
                  <a:tcPr marL="100584" marR="100584"/>
                </a:tc>
                <a:tc>
                  <a:txBody>
                    <a:bodyPr/>
                    <a:lstStyle/>
                    <a:p>
                      <a:pPr algn="ctr"/>
                      <a:r>
                        <a:rPr lang="en-US" sz="1800" b="1">
                          <a:solidFill>
                            <a:srgbClr val="000000"/>
                          </a:solidFill>
                        </a:rPr>
                        <a:t>CT</a:t>
                      </a:r>
                    </a:p>
                  </a:txBody>
                  <a:tcPr marL="100584" marR="100584"/>
                </a:tc>
                <a:tc>
                  <a:txBody>
                    <a:bodyPr/>
                    <a:lstStyle/>
                    <a:p>
                      <a:pPr algn="ctr"/>
                      <a:r>
                        <a:rPr lang="en-US" sz="1800" b="1">
                          <a:solidFill>
                            <a:srgbClr val="000000"/>
                          </a:solidFill>
                        </a:rPr>
                        <a:t>RI</a:t>
                      </a:r>
                    </a:p>
                  </a:txBody>
                  <a:tcPr marL="100584" marR="100584"/>
                </a:tc>
                <a:tc>
                  <a:txBody>
                    <a:bodyPr/>
                    <a:lstStyle/>
                    <a:p>
                      <a:pPr algn="ctr"/>
                      <a:r>
                        <a:rPr lang="en-US" sz="1800" b="1">
                          <a:solidFill>
                            <a:srgbClr val="000000"/>
                          </a:solidFill>
                        </a:rPr>
                        <a:t>NY</a:t>
                      </a:r>
                    </a:p>
                  </a:txBody>
                  <a:tcPr marL="100584" marR="100584"/>
                </a:tc>
                <a:extLst>
                  <a:ext uri="{0D108BD9-81ED-4DB2-BD59-A6C34878D82A}">
                    <a16:rowId xmlns:a16="http://schemas.microsoft.com/office/drawing/2014/main" val="2913601230"/>
                  </a:ext>
                </a:extLst>
              </a:tr>
              <a:tr h="370840">
                <a:tc>
                  <a:txBody>
                    <a:bodyPr/>
                    <a:lstStyle/>
                    <a:p>
                      <a:r>
                        <a:rPr lang="en-US" sz="1800" b="1">
                          <a:solidFill>
                            <a:srgbClr val="000000"/>
                          </a:solidFill>
                        </a:rPr>
                        <a:t>No. of Employees</a:t>
                      </a:r>
                    </a:p>
                  </a:txBody>
                  <a:tcPr marL="100584" marR="100584"/>
                </a:tc>
                <a:tc>
                  <a:txBody>
                    <a:bodyPr/>
                    <a:lstStyle/>
                    <a:p>
                      <a:pPr algn="ctr"/>
                      <a:r>
                        <a:rPr lang="en-US" sz="1800">
                          <a:solidFill>
                            <a:srgbClr val="000000"/>
                          </a:solidFill>
                        </a:rPr>
                        <a:t>2-19</a:t>
                      </a:r>
                    </a:p>
                  </a:txBody>
                  <a:tcPr marL="100584" marR="100584"/>
                </a:tc>
                <a:tc>
                  <a:txBody>
                    <a:bodyPr/>
                    <a:lstStyle/>
                    <a:p>
                      <a:pPr algn="ctr"/>
                      <a:r>
                        <a:rPr lang="en-US" sz="1800">
                          <a:solidFill>
                            <a:srgbClr val="000000"/>
                          </a:solidFill>
                        </a:rPr>
                        <a:t>&lt;20</a:t>
                      </a:r>
                    </a:p>
                  </a:txBody>
                  <a:tcPr marL="100584" marR="100584"/>
                </a:tc>
                <a:tc>
                  <a:txBody>
                    <a:bodyPr/>
                    <a:lstStyle/>
                    <a:p>
                      <a:pPr algn="ctr"/>
                      <a:r>
                        <a:rPr lang="en-US" sz="1800">
                          <a:solidFill>
                            <a:srgbClr val="000000"/>
                          </a:solidFill>
                        </a:rPr>
                        <a:t>&lt;20</a:t>
                      </a:r>
                    </a:p>
                  </a:txBody>
                  <a:tcPr marL="100584" marR="10058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rPr>
                        <a:t>2-19</a:t>
                      </a:r>
                    </a:p>
                    <a:p>
                      <a:pPr algn="ctr"/>
                      <a:endParaRPr lang="en-US" sz="1800">
                        <a:solidFill>
                          <a:srgbClr val="000000"/>
                        </a:solidFill>
                      </a:endParaRPr>
                    </a:p>
                  </a:txBody>
                  <a:tcPr marL="100584" marR="100584"/>
                </a:tc>
                <a:tc>
                  <a:txBody>
                    <a:bodyPr/>
                    <a:lstStyle/>
                    <a:p>
                      <a:pPr algn="ctr"/>
                      <a:r>
                        <a:rPr lang="en-US" sz="1800">
                          <a:solidFill>
                            <a:srgbClr val="000000"/>
                          </a:solidFill>
                        </a:rPr>
                        <a:t>&lt;20</a:t>
                      </a:r>
                    </a:p>
                  </a:txBody>
                  <a:tcPr marL="100584" marR="100584"/>
                </a:tc>
                <a:tc>
                  <a:txBody>
                    <a:bodyPr/>
                    <a:lstStyle/>
                    <a:p>
                      <a:pPr algn="ctr"/>
                      <a:r>
                        <a:rPr lang="en-US" sz="1800">
                          <a:solidFill>
                            <a:srgbClr val="000000"/>
                          </a:solidFill>
                        </a:rPr>
                        <a:t>&lt;20</a:t>
                      </a:r>
                    </a:p>
                  </a:txBody>
                  <a:tcPr marL="100584" marR="100584"/>
                </a:tc>
                <a:tc>
                  <a:txBody>
                    <a:bodyPr/>
                    <a:lstStyle/>
                    <a:p>
                      <a:pPr algn="ctr"/>
                      <a:r>
                        <a:rPr lang="en-US" sz="1800">
                          <a:solidFill>
                            <a:srgbClr val="000000"/>
                          </a:solidFill>
                        </a:rPr>
                        <a:t>&lt;20</a:t>
                      </a:r>
                    </a:p>
                  </a:txBody>
                  <a:tcPr marL="100584" marR="100584"/>
                </a:tc>
                <a:extLst>
                  <a:ext uri="{0D108BD9-81ED-4DB2-BD59-A6C34878D82A}">
                    <a16:rowId xmlns:a16="http://schemas.microsoft.com/office/drawing/2014/main" val="464733189"/>
                  </a:ext>
                </a:extLst>
              </a:tr>
              <a:tr h="370840">
                <a:tc>
                  <a:txBody>
                    <a:bodyPr/>
                    <a:lstStyle/>
                    <a:p>
                      <a:r>
                        <a:rPr lang="en-US" sz="1800" b="1">
                          <a:solidFill>
                            <a:srgbClr val="000000"/>
                          </a:solidFill>
                        </a:rPr>
                        <a:t>Mirrors Federal COBRA</a:t>
                      </a:r>
                    </a:p>
                  </a:txBody>
                  <a:tcPr marL="100584" marR="100584"/>
                </a:tc>
                <a:tc>
                  <a:txBody>
                    <a:bodyPr/>
                    <a:lstStyle/>
                    <a:p>
                      <a:r>
                        <a:rPr lang="en-US" sz="1800">
                          <a:solidFill>
                            <a:srgbClr val="000000"/>
                          </a:solidFill>
                        </a:rPr>
                        <a:t>Yes</a:t>
                      </a:r>
                    </a:p>
                  </a:txBody>
                  <a:tcPr marL="100584" marR="100584"/>
                </a:tc>
                <a:tc>
                  <a:txBody>
                    <a:bodyPr/>
                    <a:lstStyle/>
                    <a:p>
                      <a:r>
                        <a:rPr lang="en-US" sz="1800">
                          <a:solidFill>
                            <a:srgbClr val="000000"/>
                          </a:solidFill>
                        </a:rPr>
                        <a:t>Extended period of coverage for ex-spouse and dependents</a:t>
                      </a:r>
                    </a:p>
                  </a:txBody>
                  <a:tcPr marL="100584" marR="100584"/>
                </a:tc>
                <a:tc>
                  <a:txBody>
                    <a:bodyPr/>
                    <a:lstStyle/>
                    <a:p>
                      <a:r>
                        <a:rPr lang="en-US" sz="1800">
                          <a:solidFill>
                            <a:srgbClr val="000000"/>
                          </a:solidFill>
                        </a:rPr>
                        <a:t>Up to 12 months coverage for employee and dependents</a:t>
                      </a:r>
                    </a:p>
                  </a:txBody>
                  <a:tcPr marL="100584" marR="100584"/>
                </a:tc>
                <a:tc>
                  <a:txBody>
                    <a:bodyPr/>
                    <a:lstStyle/>
                    <a:p>
                      <a:r>
                        <a:rPr lang="en-US" sz="1800">
                          <a:solidFill>
                            <a:srgbClr val="000000"/>
                          </a:solidFill>
                        </a:rPr>
                        <a:t>Up to 6 months</a:t>
                      </a:r>
                    </a:p>
                  </a:txBody>
                  <a:tcPr marL="100584" marR="100584"/>
                </a:tc>
                <a:tc>
                  <a:txBody>
                    <a:bodyPr/>
                    <a:lstStyle/>
                    <a:p>
                      <a:r>
                        <a:rPr lang="en-US" sz="1800">
                          <a:solidFill>
                            <a:srgbClr val="000000"/>
                          </a:solidFill>
                        </a:rPr>
                        <a:t>Up to 30 months for fully insured Plan; 18 months for self-insured plan</a:t>
                      </a:r>
                    </a:p>
                  </a:txBody>
                  <a:tcPr marL="100584" marR="100584"/>
                </a:tc>
                <a:tc>
                  <a:txBody>
                    <a:bodyPr/>
                    <a:lstStyle/>
                    <a:p>
                      <a:r>
                        <a:rPr lang="en-US" sz="1800">
                          <a:solidFill>
                            <a:srgbClr val="000000"/>
                          </a:solidFill>
                        </a:rPr>
                        <a:t>Yes</a:t>
                      </a:r>
                    </a:p>
                  </a:txBody>
                  <a:tcPr marL="100584" marR="100584"/>
                </a:tc>
                <a:tc>
                  <a:txBody>
                    <a:bodyPr/>
                    <a:lstStyle/>
                    <a:p>
                      <a:r>
                        <a:rPr lang="en-US" sz="1800">
                          <a:solidFill>
                            <a:srgbClr val="000000"/>
                          </a:solidFill>
                        </a:rPr>
                        <a:t>Up to 36 months and coverage of unmarried children up to age 29</a:t>
                      </a:r>
                    </a:p>
                  </a:txBody>
                  <a:tcPr marL="100584" marR="100584"/>
                </a:tc>
                <a:extLst>
                  <a:ext uri="{0D108BD9-81ED-4DB2-BD59-A6C34878D82A}">
                    <a16:rowId xmlns:a16="http://schemas.microsoft.com/office/drawing/2014/main" val="2766795330"/>
                  </a:ext>
                </a:extLst>
              </a:tr>
            </a:tbl>
          </a:graphicData>
        </a:graphic>
      </p:graphicFrame>
      <p:sp>
        <p:nvSpPr>
          <p:cNvPr id="8" name="Content Placeholder 2">
            <a:extLst>
              <a:ext uri="{FF2B5EF4-FFF2-40B4-BE49-F238E27FC236}">
                <a16:creationId xmlns:a16="http://schemas.microsoft.com/office/drawing/2014/main" id="{B70CC6A3-644F-67AD-1644-917F507F0237}"/>
              </a:ext>
            </a:extLst>
          </p:cNvPr>
          <p:cNvSpPr>
            <a:spLocks noGrp="1"/>
          </p:cNvSpPr>
          <p:nvPr>
            <p:ph idx="1"/>
          </p:nvPr>
        </p:nvSpPr>
        <p:spPr>
          <a:xfrm>
            <a:off x="368300" y="1909590"/>
            <a:ext cx="10972800" cy="1739897"/>
          </a:xfrm>
        </p:spPr>
        <p:txBody>
          <a:bodyPr>
            <a:normAutofit/>
          </a:bodyPr>
          <a:lstStyle/>
          <a:p>
            <a:pPr marL="0" indent="0">
              <a:buNone/>
            </a:pPr>
            <a:r>
              <a:rPr lang="en-US" sz="1800">
                <a:solidFill>
                  <a:srgbClr val="000000"/>
                </a:solidFill>
                <a:latin typeface="+mn-lt"/>
              </a:rPr>
              <a:t>In general, COBRA only applies to employers with 20 or more employees. However, some states require insurers covering employers with fewer than 20 employees under a fully insured group health plan  to let employees keep coverage for a limited time – Mini COBRA Laws.</a:t>
            </a:r>
          </a:p>
          <a:p>
            <a:endParaRPr lang="en-US" sz="1800">
              <a:latin typeface="+mn-lt"/>
            </a:endParaRPr>
          </a:p>
        </p:txBody>
      </p:sp>
      <p:pic>
        <p:nvPicPr>
          <p:cNvPr id="3" name="Picture 2" descr="A blue and black logo&#10;&#10;Description automatically generated">
            <a:extLst>
              <a:ext uri="{FF2B5EF4-FFF2-40B4-BE49-F238E27FC236}">
                <a16:creationId xmlns:a16="http://schemas.microsoft.com/office/drawing/2014/main" id="{D528B63A-72D1-6571-173A-04BCC4014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376121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FMLA vs. Paid Leave</a:t>
            </a:r>
          </a:p>
        </p:txBody>
      </p:sp>
      <p:sp>
        <p:nvSpPr>
          <p:cNvPr id="7" name="Content Placeholder 2">
            <a:extLst>
              <a:ext uri="{FF2B5EF4-FFF2-40B4-BE49-F238E27FC236}">
                <a16:creationId xmlns:a16="http://schemas.microsoft.com/office/drawing/2014/main" id="{9B5A1EA1-7BAA-047F-4595-701E9093796B}"/>
              </a:ext>
            </a:extLst>
          </p:cNvPr>
          <p:cNvSpPr>
            <a:spLocks noGrp="1"/>
          </p:cNvSpPr>
          <p:nvPr>
            <p:ph idx="1"/>
          </p:nvPr>
        </p:nvSpPr>
        <p:spPr>
          <a:xfrm>
            <a:off x="609600" y="2332037"/>
            <a:ext cx="9437785" cy="4525963"/>
          </a:xfrm>
        </p:spPr>
        <p:txBody>
          <a:bodyPr>
            <a:normAutofit/>
          </a:bodyPr>
          <a:lstStyle/>
          <a:p>
            <a:pPr marL="342900" indent="-342900">
              <a:buFont typeface="Arial" panose="020B0604020202020204" pitchFamily="34" charset="0"/>
              <a:buChar char="•"/>
            </a:pPr>
            <a:r>
              <a:rPr lang="en-US" sz="1800">
                <a:solidFill>
                  <a:srgbClr val="000000"/>
                </a:solidFill>
                <a:latin typeface="+mn-lt"/>
              </a:rPr>
              <a:t>Family Medical Leave Act (FMLA)</a:t>
            </a:r>
          </a:p>
          <a:p>
            <a:pPr lvl="1">
              <a:buFont typeface="Courier New" panose="02070309020205020404" pitchFamily="49" charset="0"/>
              <a:buChar char="o"/>
            </a:pPr>
            <a:r>
              <a:rPr lang="en-US" sz="1800">
                <a:solidFill>
                  <a:srgbClr val="000000"/>
                </a:solidFill>
                <a:latin typeface="+mn-lt"/>
              </a:rPr>
              <a:t>Federal law that guarantees job-protected, </a:t>
            </a:r>
            <a:r>
              <a:rPr lang="en-US" sz="1800" u="sng">
                <a:solidFill>
                  <a:srgbClr val="000000"/>
                </a:solidFill>
                <a:latin typeface="+mn-lt"/>
              </a:rPr>
              <a:t>unpaid time off </a:t>
            </a:r>
            <a:r>
              <a:rPr lang="en-US" sz="1800">
                <a:solidFill>
                  <a:srgbClr val="000000"/>
                </a:solidFill>
                <a:latin typeface="+mn-lt"/>
              </a:rPr>
              <a:t>to eligible workers for qualifying reasons, such as bonding with a new child, recovering from one’s own serious illness or caring for a seriously ill loved one</a:t>
            </a:r>
          </a:p>
          <a:p>
            <a:pPr lvl="1">
              <a:buFont typeface="Courier New" panose="02070309020205020404" pitchFamily="49" charset="0"/>
              <a:buChar char="o"/>
            </a:pPr>
            <a:r>
              <a:rPr lang="en-US" sz="1800">
                <a:solidFill>
                  <a:srgbClr val="000000"/>
                </a:solidFill>
                <a:latin typeface="+mn-lt"/>
              </a:rPr>
              <a:t>Applicable to employers with 50 or more employers or smaller employers that choose to participate</a:t>
            </a:r>
          </a:p>
          <a:p>
            <a:pPr lvl="1">
              <a:buFont typeface="Courier New" panose="02070309020205020404" pitchFamily="49" charset="0"/>
              <a:buChar char="o"/>
            </a:pPr>
            <a:endParaRPr lang="en-US" sz="1800">
              <a:solidFill>
                <a:srgbClr val="000000"/>
              </a:solidFill>
              <a:latin typeface="+mn-lt"/>
            </a:endParaRPr>
          </a:p>
          <a:p>
            <a:pPr marL="342900" indent="-342900">
              <a:buFont typeface="Arial" panose="020B0604020202020204" pitchFamily="34" charset="0"/>
              <a:buChar char="•"/>
            </a:pPr>
            <a:r>
              <a:rPr lang="en-US" sz="1800">
                <a:solidFill>
                  <a:srgbClr val="000000"/>
                </a:solidFill>
                <a:latin typeface="+mn-lt"/>
              </a:rPr>
              <a:t>Paid Leave</a:t>
            </a:r>
          </a:p>
          <a:p>
            <a:pPr lvl="1">
              <a:buFont typeface="Courier New" panose="02070309020205020404" pitchFamily="49" charset="0"/>
              <a:buChar char="o"/>
            </a:pPr>
            <a:r>
              <a:rPr lang="en-US" sz="1800">
                <a:solidFill>
                  <a:srgbClr val="000000"/>
                </a:solidFill>
                <a:latin typeface="+mn-lt"/>
              </a:rPr>
              <a:t>State laws that enable workers to receive compensation when they take extended time off work for qualifying reasons</a:t>
            </a:r>
          </a:p>
          <a:p>
            <a:pPr lvl="1">
              <a:buFont typeface="Courier New" panose="02070309020205020404" pitchFamily="49" charset="0"/>
              <a:buChar char="o"/>
            </a:pPr>
            <a:r>
              <a:rPr lang="en-US" sz="1800">
                <a:solidFill>
                  <a:srgbClr val="000000"/>
                </a:solidFill>
                <a:latin typeface="+mn-lt"/>
              </a:rPr>
              <a:t>Currently no federal law regarding paid family and medical leave for the private sector</a:t>
            </a:r>
          </a:p>
        </p:txBody>
      </p:sp>
      <p:pic>
        <p:nvPicPr>
          <p:cNvPr id="3" name="Picture 2" descr="A blue and black logo&#10;&#10;Description automatically generated">
            <a:extLst>
              <a:ext uri="{FF2B5EF4-FFF2-40B4-BE49-F238E27FC236}">
                <a16:creationId xmlns:a16="http://schemas.microsoft.com/office/drawing/2014/main" id="{74F9F587-3CA6-EEDE-525A-0D705B748B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13885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Paid Leave</a:t>
            </a:r>
          </a:p>
        </p:txBody>
      </p:sp>
      <p:sp>
        <p:nvSpPr>
          <p:cNvPr id="6" name="Content Placeholder 2">
            <a:extLst>
              <a:ext uri="{FF2B5EF4-FFF2-40B4-BE49-F238E27FC236}">
                <a16:creationId xmlns:a16="http://schemas.microsoft.com/office/drawing/2014/main" id="{298B379A-BDE6-0C7D-726F-8CFD216729AC}"/>
              </a:ext>
            </a:extLst>
          </p:cNvPr>
          <p:cNvSpPr>
            <a:spLocks noGrp="1"/>
          </p:cNvSpPr>
          <p:nvPr>
            <p:ph idx="1"/>
          </p:nvPr>
        </p:nvSpPr>
        <p:spPr>
          <a:xfrm>
            <a:off x="609600" y="1756614"/>
            <a:ext cx="9437785" cy="4525963"/>
          </a:xfrm>
        </p:spPr>
        <p:txBody>
          <a:bodyPr>
            <a:normAutofit/>
          </a:bodyPr>
          <a:lstStyle/>
          <a:p>
            <a:r>
              <a:rPr lang="en-US" sz="1800">
                <a:solidFill>
                  <a:srgbClr val="000000"/>
                </a:solidFill>
                <a:latin typeface="+mn-lt"/>
              </a:rPr>
              <a:t>Paid Family and Medical Leave</a:t>
            </a:r>
          </a:p>
          <a:p>
            <a:pPr lvl="1"/>
            <a:r>
              <a:rPr lang="en-US" sz="1800">
                <a:solidFill>
                  <a:srgbClr val="000000"/>
                </a:solidFill>
                <a:latin typeface="+mn-lt"/>
              </a:rPr>
              <a:t>Policies that enable workers to receive compensation when they take extended time off work for qualifying reasons, such as bonding with a new child, recovering from one’s own serious illness or caring for a seriously ill loved one</a:t>
            </a:r>
          </a:p>
          <a:p>
            <a:pPr lvl="1"/>
            <a:endParaRPr lang="en-US" sz="1800">
              <a:solidFill>
                <a:srgbClr val="000000"/>
              </a:solidFill>
              <a:latin typeface="+mn-lt"/>
            </a:endParaRPr>
          </a:p>
          <a:p>
            <a:r>
              <a:rPr lang="en-US" sz="1800">
                <a:solidFill>
                  <a:srgbClr val="000000"/>
                </a:solidFill>
                <a:latin typeface="+mn-lt"/>
              </a:rPr>
              <a:t>Paid Sick Time</a:t>
            </a:r>
          </a:p>
          <a:p>
            <a:pPr lvl="1"/>
            <a:r>
              <a:rPr lang="en-US" sz="1800">
                <a:solidFill>
                  <a:srgbClr val="000000"/>
                </a:solidFill>
                <a:latin typeface="+mn-lt"/>
              </a:rPr>
              <a:t>Policies that provide regular wages when workers need to take shorter leaves due to their own or a family member’s routine illness like a cold or the flu, or to access medical care – including preventative care – for themselves or a family member</a:t>
            </a:r>
          </a:p>
          <a:p>
            <a:pPr lvl="1"/>
            <a:endParaRPr lang="en-US" sz="1800">
              <a:solidFill>
                <a:srgbClr val="000000"/>
              </a:solidFill>
              <a:latin typeface="+mn-lt"/>
            </a:endParaRPr>
          </a:p>
          <a:p>
            <a:r>
              <a:rPr lang="en-US" sz="1800">
                <a:solidFill>
                  <a:srgbClr val="000000"/>
                </a:solidFill>
                <a:latin typeface="+mn-lt"/>
              </a:rPr>
              <a:t>Paid Time Off (PTO)</a:t>
            </a:r>
          </a:p>
          <a:p>
            <a:pPr lvl="1"/>
            <a:r>
              <a:rPr lang="en-US" sz="1800">
                <a:solidFill>
                  <a:srgbClr val="000000"/>
                </a:solidFill>
                <a:latin typeface="+mn-lt"/>
              </a:rPr>
              <a:t>Policies provide paid leave that can be used for a wide range of different uses including emergencies, illnesses, sudden necessities, planned vacations, etc. Often paid time off is offered in place of separate leave policies for vacation, sick time, personal days, and other forms of paid leave intended for specific purposes</a:t>
            </a:r>
          </a:p>
          <a:p>
            <a:pPr marL="457200" lvl="1" indent="0">
              <a:buNone/>
            </a:pPr>
            <a:endParaRPr lang="en-US" sz="1800">
              <a:latin typeface="+mn-lt"/>
            </a:endParaRPr>
          </a:p>
        </p:txBody>
      </p:sp>
      <p:pic>
        <p:nvPicPr>
          <p:cNvPr id="3" name="Picture 2" descr="A blue and black logo&#10;&#10;Description automatically generated">
            <a:extLst>
              <a:ext uri="{FF2B5EF4-FFF2-40B4-BE49-F238E27FC236}">
                <a16:creationId xmlns:a16="http://schemas.microsoft.com/office/drawing/2014/main" id="{1151B7A0-12AA-9BCC-52B6-CCE604897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39199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Paid Family Leave Programs</a:t>
            </a:r>
          </a:p>
        </p:txBody>
      </p:sp>
      <p:pic>
        <p:nvPicPr>
          <p:cNvPr id="7" name="Content Placeholder 4">
            <a:extLst>
              <a:ext uri="{FF2B5EF4-FFF2-40B4-BE49-F238E27FC236}">
                <a16:creationId xmlns:a16="http://schemas.microsoft.com/office/drawing/2014/main" id="{825E22EE-5305-118C-6620-61131F7A7064}"/>
              </a:ext>
            </a:extLst>
          </p:cNvPr>
          <p:cNvPicPr>
            <a:picLocks noGrp="1" noChangeAspect="1"/>
          </p:cNvPicPr>
          <p:nvPr>
            <p:ph sz="half" idx="1"/>
          </p:nvPr>
        </p:nvPicPr>
        <p:blipFill>
          <a:blip r:embed="rId2"/>
          <a:stretch>
            <a:fillRect/>
          </a:stretch>
        </p:blipFill>
        <p:spPr>
          <a:xfrm>
            <a:off x="313718" y="1692976"/>
            <a:ext cx="6283687" cy="4174241"/>
          </a:xfrm>
          <a:noFill/>
        </p:spPr>
      </p:pic>
      <p:graphicFrame>
        <p:nvGraphicFramePr>
          <p:cNvPr id="8" name="Table 8">
            <a:extLst>
              <a:ext uri="{FF2B5EF4-FFF2-40B4-BE49-F238E27FC236}">
                <a16:creationId xmlns:a16="http://schemas.microsoft.com/office/drawing/2014/main" id="{DBA33D19-B442-39E1-0599-0E3375826ED3}"/>
              </a:ext>
            </a:extLst>
          </p:cNvPr>
          <p:cNvGraphicFramePr>
            <a:graphicFrameLocks/>
          </p:cNvGraphicFramePr>
          <p:nvPr>
            <p:extLst>
              <p:ext uri="{D42A27DB-BD31-4B8C-83A1-F6EECF244321}">
                <p14:modId xmlns:p14="http://schemas.microsoft.com/office/powerpoint/2010/main" val="648431310"/>
              </p:ext>
            </p:extLst>
          </p:nvPr>
        </p:nvGraphicFramePr>
        <p:xfrm>
          <a:off x="6402137" y="1692976"/>
          <a:ext cx="5384799" cy="4348480"/>
        </p:xfrm>
        <a:graphic>
          <a:graphicData uri="http://schemas.openxmlformats.org/drawingml/2006/table">
            <a:tbl>
              <a:tblPr firstRow="1" bandRow="1">
                <a:tableStyleId>{5C22544A-7EE6-4342-B048-85BDC9FD1C3A}</a:tableStyleId>
              </a:tblPr>
              <a:tblGrid>
                <a:gridCol w="1794933">
                  <a:extLst>
                    <a:ext uri="{9D8B030D-6E8A-4147-A177-3AD203B41FA5}">
                      <a16:colId xmlns:a16="http://schemas.microsoft.com/office/drawing/2014/main" val="1272566469"/>
                    </a:ext>
                  </a:extLst>
                </a:gridCol>
                <a:gridCol w="1794933">
                  <a:extLst>
                    <a:ext uri="{9D8B030D-6E8A-4147-A177-3AD203B41FA5}">
                      <a16:colId xmlns:a16="http://schemas.microsoft.com/office/drawing/2014/main" val="2579280941"/>
                    </a:ext>
                  </a:extLst>
                </a:gridCol>
                <a:gridCol w="1794933">
                  <a:extLst>
                    <a:ext uri="{9D8B030D-6E8A-4147-A177-3AD203B41FA5}">
                      <a16:colId xmlns:a16="http://schemas.microsoft.com/office/drawing/2014/main" val="325032904"/>
                    </a:ext>
                  </a:extLst>
                </a:gridCol>
              </a:tblGrid>
              <a:tr h="370840">
                <a:tc>
                  <a:txBody>
                    <a:bodyPr/>
                    <a:lstStyle/>
                    <a:p>
                      <a:pPr algn="ctr"/>
                      <a:r>
                        <a:rPr lang="en-US"/>
                        <a:t>Mandatory</a:t>
                      </a:r>
                    </a:p>
                    <a:p>
                      <a:pPr algn="ctr"/>
                      <a:r>
                        <a:rPr lang="en-US"/>
                        <a:t>(active)</a:t>
                      </a:r>
                    </a:p>
                  </a:txBody>
                  <a:tcPr>
                    <a:solidFill>
                      <a:srgbClr val="005A85"/>
                    </a:solidFill>
                  </a:tcPr>
                </a:tc>
                <a:tc>
                  <a:txBody>
                    <a:bodyPr/>
                    <a:lstStyle/>
                    <a:p>
                      <a:pPr algn="ctr"/>
                      <a:r>
                        <a:rPr lang="en-US"/>
                        <a:t>Mandatory</a:t>
                      </a:r>
                    </a:p>
                    <a:p>
                      <a:pPr algn="ctr"/>
                      <a:r>
                        <a:rPr lang="en-US"/>
                        <a:t>(not yet active)</a:t>
                      </a:r>
                    </a:p>
                  </a:txBody>
                  <a:tcPr>
                    <a:solidFill>
                      <a:srgbClr val="005A85"/>
                    </a:solidFill>
                  </a:tcPr>
                </a:tc>
                <a:tc>
                  <a:txBody>
                    <a:bodyPr/>
                    <a:lstStyle/>
                    <a:p>
                      <a:pPr algn="ctr"/>
                      <a:r>
                        <a:rPr lang="en-US"/>
                        <a:t>Voluntary</a:t>
                      </a:r>
                    </a:p>
                    <a:p>
                      <a:pPr algn="ctr"/>
                      <a:r>
                        <a:rPr lang="en-US"/>
                        <a:t>(active)</a:t>
                      </a:r>
                    </a:p>
                  </a:txBody>
                  <a:tcPr>
                    <a:solidFill>
                      <a:srgbClr val="005A85"/>
                    </a:solidFill>
                  </a:tcPr>
                </a:tc>
                <a:extLst>
                  <a:ext uri="{0D108BD9-81ED-4DB2-BD59-A6C34878D82A}">
                    <a16:rowId xmlns:a16="http://schemas.microsoft.com/office/drawing/2014/main" val="2118008054"/>
                  </a:ext>
                </a:extLst>
              </a:tr>
              <a:tr h="370840">
                <a:tc>
                  <a:txBody>
                    <a:bodyPr/>
                    <a:lstStyle/>
                    <a:p>
                      <a:r>
                        <a:rPr lang="en-US"/>
                        <a:t>WA</a:t>
                      </a:r>
                    </a:p>
                  </a:txBody>
                  <a:tcPr/>
                </a:tc>
                <a:tc>
                  <a:txBody>
                    <a:bodyPr/>
                    <a:lstStyle/>
                    <a:p>
                      <a:r>
                        <a:rPr lang="en-US"/>
                        <a:t>MN</a:t>
                      </a:r>
                    </a:p>
                  </a:txBody>
                  <a:tcPr/>
                </a:tc>
                <a:tc>
                  <a:txBody>
                    <a:bodyPr/>
                    <a:lstStyle/>
                    <a:p>
                      <a:r>
                        <a:rPr lang="en-US"/>
                        <a:t>TX</a:t>
                      </a:r>
                    </a:p>
                  </a:txBody>
                  <a:tcPr/>
                </a:tc>
                <a:extLst>
                  <a:ext uri="{0D108BD9-81ED-4DB2-BD59-A6C34878D82A}">
                    <a16:rowId xmlns:a16="http://schemas.microsoft.com/office/drawing/2014/main" val="3019039341"/>
                  </a:ext>
                </a:extLst>
              </a:tr>
              <a:tr h="370840">
                <a:tc>
                  <a:txBody>
                    <a:bodyPr/>
                    <a:lstStyle/>
                    <a:p>
                      <a:r>
                        <a:rPr lang="en-US"/>
                        <a:t>OR</a:t>
                      </a:r>
                    </a:p>
                  </a:txBody>
                  <a:tcPr/>
                </a:tc>
                <a:tc>
                  <a:txBody>
                    <a:bodyPr/>
                    <a:lstStyle/>
                    <a:p>
                      <a:r>
                        <a:rPr lang="en-US"/>
                        <a:t>ME</a:t>
                      </a:r>
                    </a:p>
                  </a:txBody>
                  <a:tcPr/>
                </a:tc>
                <a:tc>
                  <a:txBody>
                    <a:bodyPr/>
                    <a:lstStyle/>
                    <a:p>
                      <a:r>
                        <a:rPr lang="en-US"/>
                        <a:t>AK</a:t>
                      </a:r>
                    </a:p>
                  </a:txBody>
                  <a:tcPr/>
                </a:tc>
                <a:extLst>
                  <a:ext uri="{0D108BD9-81ED-4DB2-BD59-A6C34878D82A}">
                    <a16:rowId xmlns:a16="http://schemas.microsoft.com/office/drawing/2014/main" val="2801206385"/>
                  </a:ext>
                </a:extLst>
              </a:tr>
              <a:tr h="370840">
                <a:tc>
                  <a:txBody>
                    <a:bodyPr/>
                    <a:lstStyle/>
                    <a:p>
                      <a:r>
                        <a:rPr lang="en-US"/>
                        <a:t>CA</a:t>
                      </a:r>
                    </a:p>
                  </a:txBody>
                  <a:tcPr/>
                </a:tc>
                <a:tc>
                  <a:txBody>
                    <a:bodyPr/>
                    <a:lstStyle/>
                    <a:p>
                      <a:r>
                        <a:rPr lang="en-US"/>
                        <a:t>DE</a:t>
                      </a:r>
                    </a:p>
                  </a:txBody>
                  <a:tcPr/>
                </a:tc>
                <a:tc>
                  <a:txBody>
                    <a:bodyPr/>
                    <a:lstStyle/>
                    <a:p>
                      <a:r>
                        <a:rPr lang="en-US"/>
                        <a:t>TN</a:t>
                      </a:r>
                    </a:p>
                  </a:txBody>
                  <a:tcPr/>
                </a:tc>
                <a:extLst>
                  <a:ext uri="{0D108BD9-81ED-4DB2-BD59-A6C34878D82A}">
                    <a16:rowId xmlns:a16="http://schemas.microsoft.com/office/drawing/2014/main" val="793605679"/>
                  </a:ext>
                </a:extLst>
              </a:tr>
              <a:tr h="370840">
                <a:tc>
                  <a:txBody>
                    <a:bodyPr/>
                    <a:lstStyle/>
                    <a:p>
                      <a:r>
                        <a:rPr lang="en-US"/>
                        <a:t>CO</a:t>
                      </a:r>
                    </a:p>
                  </a:txBody>
                  <a:tcPr/>
                </a:tc>
                <a:tc>
                  <a:txBody>
                    <a:bodyPr/>
                    <a:lstStyle/>
                    <a:p>
                      <a:r>
                        <a:rPr lang="en-US"/>
                        <a:t>MD</a:t>
                      </a:r>
                    </a:p>
                  </a:txBody>
                  <a:tcPr/>
                </a:tc>
                <a:tc>
                  <a:txBody>
                    <a:bodyPr/>
                    <a:lstStyle/>
                    <a:p>
                      <a:r>
                        <a:rPr lang="en-US"/>
                        <a:t>AL</a:t>
                      </a:r>
                    </a:p>
                  </a:txBody>
                  <a:tcPr/>
                </a:tc>
                <a:extLst>
                  <a:ext uri="{0D108BD9-81ED-4DB2-BD59-A6C34878D82A}">
                    <a16:rowId xmlns:a16="http://schemas.microsoft.com/office/drawing/2014/main" val="1691763428"/>
                  </a:ext>
                </a:extLst>
              </a:tr>
              <a:tr h="370840">
                <a:tc>
                  <a:txBody>
                    <a:bodyPr/>
                    <a:lstStyle/>
                    <a:p>
                      <a:r>
                        <a:rPr lang="en-US"/>
                        <a:t>NY</a:t>
                      </a:r>
                    </a:p>
                  </a:txBody>
                  <a:tcPr/>
                </a:tc>
                <a:tc>
                  <a:txBody>
                    <a:bodyPr/>
                    <a:lstStyle/>
                    <a:p>
                      <a:endParaRPr lang="en-US"/>
                    </a:p>
                  </a:txBody>
                  <a:tcPr/>
                </a:tc>
                <a:tc>
                  <a:txBody>
                    <a:bodyPr/>
                    <a:lstStyle/>
                    <a:p>
                      <a:r>
                        <a:rPr lang="en-US"/>
                        <a:t>TN</a:t>
                      </a:r>
                    </a:p>
                  </a:txBody>
                  <a:tcPr/>
                </a:tc>
                <a:extLst>
                  <a:ext uri="{0D108BD9-81ED-4DB2-BD59-A6C34878D82A}">
                    <a16:rowId xmlns:a16="http://schemas.microsoft.com/office/drawing/2014/main" val="3593173458"/>
                  </a:ext>
                </a:extLst>
              </a:tr>
              <a:tr h="370840">
                <a:tc>
                  <a:txBody>
                    <a:bodyPr/>
                    <a:lstStyle/>
                    <a:p>
                      <a:r>
                        <a:rPr lang="en-US"/>
                        <a:t>MA</a:t>
                      </a:r>
                    </a:p>
                  </a:txBody>
                  <a:tcPr/>
                </a:tc>
                <a:tc>
                  <a:txBody>
                    <a:bodyPr/>
                    <a:lstStyle/>
                    <a:p>
                      <a:endParaRPr lang="en-US"/>
                    </a:p>
                  </a:txBody>
                  <a:tcPr/>
                </a:tc>
                <a:tc>
                  <a:txBody>
                    <a:bodyPr/>
                    <a:lstStyle/>
                    <a:p>
                      <a:r>
                        <a:rPr lang="en-US"/>
                        <a:t>FL</a:t>
                      </a:r>
                    </a:p>
                  </a:txBody>
                  <a:tcPr/>
                </a:tc>
                <a:extLst>
                  <a:ext uri="{0D108BD9-81ED-4DB2-BD59-A6C34878D82A}">
                    <a16:rowId xmlns:a16="http://schemas.microsoft.com/office/drawing/2014/main" val="3246582491"/>
                  </a:ext>
                </a:extLst>
              </a:tr>
              <a:tr h="370840">
                <a:tc>
                  <a:txBody>
                    <a:bodyPr/>
                    <a:lstStyle/>
                    <a:p>
                      <a:r>
                        <a:rPr lang="en-US"/>
                        <a:t>RI</a:t>
                      </a:r>
                    </a:p>
                  </a:txBody>
                  <a:tcPr/>
                </a:tc>
                <a:tc>
                  <a:txBody>
                    <a:bodyPr/>
                    <a:lstStyle/>
                    <a:p>
                      <a:endParaRPr lang="en-US"/>
                    </a:p>
                  </a:txBody>
                  <a:tcPr/>
                </a:tc>
                <a:tc>
                  <a:txBody>
                    <a:bodyPr/>
                    <a:lstStyle/>
                    <a:p>
                      <a:r>
                        <a:rPr lang="en-US"/>
                        <a:t>VA</a:t>
                      </a:r>
                    </a:p>
                  </a:txBody>
                  <a:tcPr/>
                </a:tc>
                <a:extLst>
                  <a:ext uri="{0D108BD9-81ED-4DB2-BD59-A6C34878D82A}">
                    <a16:rowId xmlns:a16="http://schemas.microsoft.com/office/drawing/2014/main" val="3601554128"/>
                  </a:ext>
                </a:extLst>
              </a:tr>
              <a:tr h="370840">
                <a:tc>
                  <a:txBody>
                    <a:bodyPr/>
                    <a:lstStyle/>
                    <a:p>
                      <a:r>
                        <a:rPr lang="en-US"/>
                        <a:t>CT</a:t>
                      </a:r>
                    </a:p>
                  </a:txBody>
                  <a:tcPr/>
                </a:tc>
                <a:tc>
                  <a:txBody>
                    <a:bodyPr/>
                    <a:lstStyle/>
                    <a:p>
                      <a:endParaRPr lang="en-US"/>
                    </a:p>
                  </a:txBody>
                  <a:tcPr/>
                </a:tc>
                <a:tc>
                  <a:txBody>
                    <a:bodyPr/>
                    <a:lstStyle/>
                    <a:p>
                      <a:r>
                        <a:rPr lang="en-US"/>
                        <a:t>VT</a:t>
                      </a:r>
                    </a:p>
                  </a:txBody>
                  <a:tcPr/>
                </a:tc>
                <a:extLst>
                  <a:ext uri="{0D108BD9-81ED-4DB2-BD59-A6C34878D82A}">
                    <a16:rowId xmlns:a16="http://schemas.microsoft.com/office/drawing/2014/main" val="1706967984"/>
                  </a:ext>
                </a:extLst>
              </a:tr>
              <a:tr h="370840">
                <a:tc>
                  <a:txBody>
                    <a:bodyPr/>
                    <a:lstStyle/>
                    <a:p>
                      <a:r>
                        <a:rPr lang="en-US"/>
                        <a:t>NJ</a:t>
                      </a:r>
                    </a:p>
                  </a:txBody>
                  <a:tcPr/>
                </a:tc>
                <a:tc>
                  <a:txBody>
                    <a:bodyPr/>
                    <a:lstStyle/>
                    <a:p>
                      <a:endParaRPr lang="en-US"/>
                    </a:p>
                  </a:txBody>
                  <a:tcPr/>
                </a:tc>
                <a:tc>
                  <a:txBody>
                    <a:bodyPr/>
                    <a:lstStyle/>
                    <a:p>
                      <a:r>
                        <a:rPr lang="en-US"/>
                        <a:t>NH</a:t>
                      </a:r>
                    </a:p>
                  </a:txBody>
                  <a:tcPr/>
                </a:tc>
                <a:extLst>
                  <a:ext uri="{0D108BD9-81ED-4DB2-BD59-A6C34878D82A}">
                    <a16:rowId xmlns:a16="http://schemas.microsoft.com/office/drawing/2014/main" val="928921642"/>
                  </a:ext>
                </a:extLst>
              </a:tr>
              <a:tr h="370840">
                <a:tc>
                  <a:txBody>
                    <a:bodyPr/>
                    <a:lstStyle/>
                    <a:p>
                      <a:r>
                        <a:rPr lang="en-US"/>
                        <a:t>DC</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12652622"/>
                  </a:ext>
                </a:extLst>
              </a:tr>
            </a:tbl>
          </a:graphicData>
        </a:graphic>
      </p:graphicFrame>
      <p:pic>
        <p:nvPicPr>
          <p:cNvPr id="3" name="Picture 2" descr="A blue and black logo&#10;&#10;Description automatically generated">
            <a:extLst>
              <a:ext uri="{FF2B5EF4-FFF2-40B4-BE49-F238E27FC236}">
                <a16:creationId xmlns:a16="http://schemas.microsoft.com/office/drawing/2014/main" id="{8DBC17E7-4183-BD3D-6635-FAD8A1E8E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16385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7289212" cy="1325563"/>
          </a:xfrm>
        </p:spPr>
        <p:txBody>
          <a:bodyPr/>
          <a:lstStyle/>
          <a:p>
            <a:r>
              <a:rPr lang="en-US"/>
              <a:t>Features of Paid Family Leave Programs</a:t>
            </a:r>
          </a:p>
        </p:txBody>
      </p:sp>
      <p:sp>
        <p:nvSpPr>
          <p:cNvPr id="7" name="Content Placeholder 2">
            <a:extLst>
              <a:ext uri="{FF2B5EF4-FFF2-40B4-BE49-F238E27FC236}">
                <a16:creationId xmlns:a16="http://schemas.microsoft.com/office/drawing/2014/main" id="{E2FE860F-C91D-B478-B673-417733120B7D}"/>
              </a:ext>
            </a:extLst>
          </p:cNvPr>
          <p:cNvSpPr>
            <a:spLocks noGrp="1"/>
          </p:cNvSpPr>
          <p:nvPr>
            <p:ph idx="1"/>
          </p:nvPr>
        </p:nvSpPr>
        <p:spPr>
          <a:xfrm>
            <a:off x="280576" y="2106265"/>
            <a:ext cx="5056014" cy="4718711"/>
          </a:xfrm>
        </p:spPr>
        <p:txBody>
          <a:bodyPr>
            <a:noAutofit/>
          </a:bodyPr>
          <a:lstStyle/>
          <a:p>
            <a:pPr marL="342900" indent="-342900">
              <a:buFont typeface="Arial" panose="020B0604020202020204" pitchFamily="34" charset="0"/>
              <a:buChar char="•"/>
            </a:pPr>
            <a:r>
              <a:rPr lang="en-US" sz="1800">
                <a:solidFill>
                  <a:srgbClr val="000000"/>
                </a:solidFill>
                <a:latin typeface="+mn-lt"/>
              </a:rPr>
              <a:t>Parental</a:t>
            </a:r>
          </a:p>
          <a:p>
            <a:pPr lvl="1">
              <a:buFont typeface="Courier New" panose="02070309020205020404" pitchFamily="49" charset="0"/>
              <a:buChar char="o"/>
            </a:pPr>
            <a:r>
              <a:rPr lang="en-US" sz="1800">
                <a:solidFill>
                  <a:srgbClr val="000000"/>
                </a:solidFill>
                <a:latin typeface="+mn-lt"/>
              </a:rPr>
              <a:t>Birth, adoption, or foster care placement of a child</a:t>
            </a:r>
          </a:p>
          <a:p>
            <a:pPr lvl="1"/>
            <a:endParaRPr lang="en-US" sz="1800">
              <a:solidFill>
                <a:srgbClr val="000000"/>
              </a:solidFill>
              <a:latin typeface="+mn-lt"/>
            </a:endParaRPr>
          </a:p>
          <a:p>
            <a:pPr marL="342900" indent="-342900">
              <a:buFont typeface="Arial" panose="020B0604020202020204" pitchFamily="34" charset="0"/>
              <a:buChar char="•"/>
            </a:pPr>
            <a:r>
              <a:rPr lang="en-US" sz="1800">
                <a:solidFill>
                  <a:srgbClr val="000000"/>
                </a:solidFill>
                <a:latin typeface="+mn-lt"/>
              </a:rPr>
              <a:t>Family Caregiving</a:t>
            </a:r>
          </a:p>
          <a:p>
            <a:pPr lvl="1">
              <a:buFont typeface="Courier New" panose="02070309020205020404" pitchFamily="49" charset="0"/>
              <a:buChar char="o"/>
            </a:pPr>
            <a:r>
              <a:rPr lang="en-US" sz="1800">
                <a:solidFill>
                  <a:srgbClr val="000000"/>
                </a:solidFill>
                <a:latin typeface="+mn-lt"/>
              </a:rPr>
              <a:t>Care for a family member with a serious health condition</a:t>
            </a:r>
          </a:p>
          <a:p>
            <a:pPr lvl="1"/>
            <a:endParaRPr lang="en-US" sz="1800">
              <a:solidFill>
                <a:srgbClr val="000000"/>
              </a:solidFill>
              <a:latin typeface="+mn-lt"/>
            </a:endParaRPr>
          </a:p>
          <a:p>
            <a:pPr marL="342900" indent="-342900">
              <a:buFont typeface="Arial" panose="020B0604020202020204" pitchFamily="34" charset="0"/>
              <a:buChar char="•"/>
            </a:pPr>
            <a:r>
              <a:rPr lang="en-US" sz="1800">
                <a:solidFill>
                  <a:srgbClr val="000000"/>
                </a:solidFill>
                <a:latin typeface="+mn-lt"/>
              </a:rPr>
              <a:t>Personal Medical</a:t>
            </a:r>
          </a:p>
          <a:p>
            <a:pPr lvl="1">
              <a:buFont typeface="Courier New" panose="02070309020205020404" pitchFamily="49" charset="0"/>
              <a:buChar char="o"/>
            </a:pPr>
            <a:r>
              <a:rPr lang="en-US" sz="1800">
                <a:solidFill>
                  <a:srgbClr val="000000"/>
                </a:solidFill>
                <a:latin typeface="+mn-lt"/>
              </a:rPr>
              <a:t>Care for employee’s own serious health condition</a:t>
            </a:r>
          </a:p>
        </p:txBody>
      </p:sp>
      <p:pic>
        <p:nvPicPr>
          <p:cNvPr id="3" name="Picture 2" descr="A blue and black logo&#10;&#10;Description automatically generated">
            <a:extLst>
              <a:ext uri="{FF2B5EF4-FFF2-40B4-BE49-F238E27FC236}">
                <a16:creationId xmlns:a16="http://schemas.microsoft.com/office/drawing/2014/main" id="{C2040F2A-90DF-8765-FF35-847106818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
        <p:nvSpPr>
          <p:cNvPr id="4" name="Content Placeholder 2">
            <a:extLst>
              <a:ext uri="{FF2B5EF4-FFF2-40B4-BE49-F238E27FC236}">
                <a16:creationId xmlns:a16="http://schemas.microsoft.com/office/drawing/2014/main" id="{D602691B-F63B-AFF3-16BF-FE0F1E0D2689}"/>
              </a:ext>
            </a:extLst>
          </p:cNvPr>
          <p:cNvSpPr txBox="1">
            <a:spLocks/>
          </p:cNvSpPr>
          <p:nvPr/>
        </p:nvSpPr>
        <p:spPr>
          <a:xfrm>
            <a:off x="5858991" y="2106264"/>
            <a:ext cx="5738512" cy="47187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b="0" i="1" kern="1200">
                <a:solidFill>
                  <a:srgbClr val="0066A3"/>
                </a:solidFill>
                <a:latin typeface="Georgia" panose="02040502050405020303" pitchFamily="18"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a:solidFill>
                  <a:srgbClr val="000000"/>
                </a:solidFill>
                <a:latin typeface="+mn-lt"/>
              </a:rPr>
              <a:t>Military Care</a:t>
            </a:r>
          </a:p>
          <a:p>
            <a:pPr lvl="1">
              <a:buFont typeface="Courier New" panose="02070309020205020404" pitchFamily="49" charset="0"/>
              <a:buChar char="o"/>
            </a:pPr>
            <a:r>
              <a:rPr lang="en-US" sz="1800">
                <a:solidFill>
                  <a:srgbClr val="000000"/>
                </a:solidFill>
                <a:latin typeface="+mn-lt"/>
              </a:rPr>
              <a:t> Qualifying exigency arising out of family member being on active duty (or having been notified of an impending call or order to active duty)</a:t>
            </a:r>
          </a:p>
          <a:p>
            <a:pPr lvl="1">
              <a:buFont typeface="Courier New" panose="02070309020205020404" pitchFamily="49" charset="0"/>
              <a:buChar char="o"/>
            </a:pPr>
            <a:r>
              <a:rPr lang="en-US" sz="1800">
                <a:solidFill>
                  <a:srgbClr val="000000"/>
                </a:solidFill>
                <a:latin typeface="+mn-lt"/>
              </a:rPr>
              <a:t> Care for family member who is a covered servicemember</a:t>
            </a:r>
          </a:p>
          <a:p>
            <a:pPr lvl="1"/>
            <a:endParaRPr lang="en-US" sz="1800">
              <a:solidFill>
                <a:srgbClr val="000000"/>
              </a:solidFill>
              <a:latin typeface="+mn-lt"/>
            </a:endParaRPr>
          </a:p>
          <a:p>
            <a:pPr marL="342900" indent="-342900">
              <a:buFont typeface="Arial" panose="020B0604020202020204" pitchFamily="34" charset="0"/>
              <a:buChar char="•"/>
            </a:pPr>
            <a:r>
              <a:rPr lang="en-US" sz="1800">
                <a:solidFill>
                  <a:srgbClr val="000000"/>
                </a:solidFill>
                <a:latin typeface="+mn-lt"/>
              </a:rPr>
              <a:t>Safety Leave</a:t>
            </a:r>
          </a:p>
          <a:p>
            <a:pPr lvl="1">
              <a:buFont typeface="Courier New" panose="02070309020205020404" pitchFamily="49" charset="0"/>
              <a:buChar char="o"/>
            </a:pPr>
            <a:r>
              <a:rPr lang="en-US" sz="1800">
                <a:solidFill>
                  <a:srgbClr val="000000"/>
                </a:solidFill>
                <a:latin typeface="+mn-lt"/>
              </a:rPr>
              <a:t>Certain purposes arising out of employee or employee’s minor child/dependent experiencing domestic violence, harassment, sexual assault or stalking</a:t>
            </a:r>
          </a:p>
        </p:txBody>
      </p:sp>
      <p:cxnSp>
        <p:nvCxnSpPr>
          <p:cNvPr id="6" name="Straight Connector 5">
            <a:extLst>
              <a:ext uri="{FF2B5EF4-FFF2-40B4-BE49-F238E27FC236}">
                <a16:creationId xmlns:a16="http://schemas.microsoft.com/office/drawing/2014/main" id="{380CF60B-0A6B-8075-3C26-DCCDB779B00A}"/>
              </a:ext>
            </a:extLst>
          </p:cNvPr>
          <p:cNvCxnSpPr>
            <a:cxnSpLocks/>
          </p:cNvCxnSpPr>
          <p:nvPr/>
        </p:nvCxnSpPr>
        <p:spPr>
          <a:xfrm>
            <a:off x="5653862" y="2106265"/>
            <a:ext cx="0" cy="3914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16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EB334D7-9387-A44A-630E-A427B04162E8}"/>
              </a:ext>
            </a:extLst>
          </p:cNvPr>
          <p:cNvCxnSpPr>
            <a:cxnSpLocks/>
          </p:cNvCxnSpPr>
          <p:nvPr/>
        </p:nvCxnSpPr>
        <p:spPr>
          <a:xfrm>
            <a:off x="5197696" y="2270733"/>
            <a:ext cx="0" cy="3914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descr="A logo of a law firm&#10;&#10;Description automatically generated">
            <a:extLst>
              <a:ext uri="{FF2B5EF4-FFF2-40B4-BE49-F238E27FC236}">
                <a16:creationId xmlns:a16="http://schemas.microsoft.com/office/drawing/2014/main" id="{96928D16-5DA3-7248-0742-4685E63FD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708" y="5103813"/>
            <a:ext cx="2004352" cy="1202370"/>
          </a:xfrm>
          <a:prstGeom prst="rect">
            <a:avLst/>
          </a:prstGeom>
        </p:spPr>
      </p:pic>
      <p:pic>
        <p:nvPicPr>
          <p:cNvPr id="7" name="Content Placeholder 3">
            <a:extLst>
              <a:ext uri="{FF2B5EF4-FFF2-40B4-BE49-F238E27FC236}">
                <a16:creationId xmlns:a16="http://schemas.microsoft.com/office/drawing/2014/main" id="{EAF07CA0-07E3-6D16-2CAD-243D630D86BA}"/>
              </a:ext>
            </a:extLst>
          </p:cNvPr>
          <p:cNvPicPr/>
          <p:nvPr/>
        </p:nvPicPr>
        <p:blipFill>
          <a:blip r:embed="rId3">
            <a:extLst>
              <a:ext uri="{28A0092B-C50C-407E-A947-70E740481C1C}">
                <a14:useLocalDpi xmlns:a14="http://schemas.microsoft.com/office/drawing/2010/main" val="0"/>
              </a:ext>
            </a:extLst>
          </a:blip>
          <a:srcRect/>
          <a:stretch/>
        </p:blipFill>
        <p:spPr>
          <a:xfrm>
            <a:off x="1617544" y="2363838"/>
            <a:ext cx="1976516" cy="1976516"/>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8CA3FE2E-9338-74B4-CDFF-399F95443DDE}"/>
              </a:ext>
            </a:extLst>
          </p:cNvPr>
          <p:cNvSpPr txBox="1"/>
          <p:nvPr/>
        </p:nvSpPr>
        <p:spPr>
          <a:xfrm>
            <a:off x="1492700" y="4429696"/>
            <a:ext cx="2226203" cy="584775"/>
          </a:xfrm>
          <a:prstGeom prst="rect">
            <a:avLst/>
          </a:prstGeom>
          <a:noFill/>
        </p:spPr>
        <p:txBody>
          <a:bodyPr wrap="square">
            <a:spAutoFit/>
          </a:bodyPr>
          <a:lstStyle/>
          <a:p>
            <a:pPr algn="ctr"/>
            <a:r>
              <a:rPr lang="en-US" sz="1600" b="1">
                <a:solidFill>
                  <a:srgbClr val="004772"/>
                </a:solidFill>
                <a:latin typeface="Georgia Pro"/>
              </a:rPr>
              <a:t>Al Gray</a:t>
            </a:r>
            <a:br>
              <a:rPr lang="en-US" sz="1600" b="1">
                <a:solidFill>
                  <a:srgbClr val="004772"/>
                </a:solidFill>
                <a:latin typeface="Georgia Pro"/>
              </a:rPr>
            </a:br>
            <a:r>
              <a:rPr lang="en-US" sz="1600">
                <a:solidFill>
                  <a:srgbClr val="004772"/>
                </a:solidFill>
                <a:latin typeface="Georgia Pro"/>
              </a:rPr>
              <a:t>Founder</a:t>
            </a:r>
          </a:p>
        </p:txBody>
      </p:sp>
      <p:sp>
        <p:nvSpPr>
          <p:cNvPr id="9" name="Title 1">
            <a:extLst>
              <a:ext uri="{FF2B5EF4-FFF2-40B4-BE49-F238E27FC236}">
                <a16:creationId xmlns:a16="http://schemas.microsoft.com/office/drawing/2014/main" id="{E3124CCE-2742-EE4E-FF1A-B35302028EAB}"/>
              </a:ext>
            </a:extLst>
          </p:cNvPr>
          <p:cNvSpPr txBox="1">
            <a:spLocks/>
          </p:cNvSpPr>
          <p:nvPr/>
        </p:nvSpPr>
        <p:spPr>
          <a:xfrm>
            <a:off x="5424692" y="3093335"/>
            <a:ext cx="6096000" cy="17024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4800">
                <a:solidFill>
                  <a:srgbClr val="005A85"/>
                </a:solidFill>
              </a:rPr>
              <a:t>2024 </a:t>
            </a:r>
          </a:p>
          <a:p>
            <a:pPr algn="ctr"/>
            <a:r>
              <a:rPr lang="en-US" sz="4800">
                <a:solidFill>
                  <a:srgbClr val="005A85"/>
                </a:solidFill>
                <a:latin typeface="Open Sans"/>
                <a:ea typeface="Open Sans"/>
                <a:cs typeface="Open Sans"/>
              </a:rPr>
              <a:t>Employment Law Update</a:t>
            </a:r>
          </a:p>
        </p:txBody>
      </p:sp>
    </p:spTree>
    <p:extLst>
      <p:ext uri="{BB962C8B-B14F-4D97-AF65-F5344CB8AC3E}">
        <p14:creationId xmlns:p14="http://schemas.microsoft.com/office/powerpoint/2010/main" val="157424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7289212" cy="1325563"/>
          </a:xfrm>
        </p:spPr>
        <p:txBody>
          <a:bodyPr/>
          <a:lstStyle/>
          <a:p>
            <a:r>
              <a:rPr lang="en-US"/>
              <a:t>Features of Paid Family Leave Programs</a:t>
            </a:r>
          </a:p>
        </p:txBody>
      </p:sp>
      <p:graphicFrame>
        <p:nvGraphicFramePr>
          <p:cNvPr id="6" name="Table 6">
            <a:extLst>
              <a:ext uri="{FF2B5EF4-FFF2-40B4-BE49-F238E27FC236}">
                <a16:creationId xmlns:a16="http://schemas.microsoft.com/office/drawing/2014/main" id="{DF668F4B-9ADC-3FF1-BF6B-A3B58D1E490B}"/>
              </a:ext>
            </a:extLst>
          </p:cNvPr>
          <p:cNvGraphicFramePr>
            <a:graphicFrameLocks noGrp="1"/>
          </p:cNvGraphicFramePr>
          <p:nvPr>
            <p:ph idx="1"/>
            <p:extLst>
              <p:ext uri="{D42A27DB-BD31-4B8C-83A1-F6EECF244321}">
                <p14:modId xmlns:p14="http://schemas.microsoft.com/office/powerpoint/2010/main" val="2300649980"/>
              </p:ext>
            </p:extLst>
          </p:nvPr>
        </p:nvGraphicFramePr>
        <p:xfrm>
          <a:off x="316173" y="1878694"/>
          <a:ext cx="11639265" cy="3510280"/>
        </p:xfrm>
        <a:graphic>
          <a:graphicData uri="http://schemas.openxmlformats.org/drawingml/2006/table">
            <a:tbl>
              <a:tblPr firstRow="1" bandRow="1">
                <a:tableStyleId>{5C22544A-7EE6-4342-B048-85BDC9FD1C3A}</a:tableStyleId>
              </a:tblPr>
              <a:tblGrid>
                <a:gridCol w="857730">
                  <a:extLst>
                    <a:ext uri="{9D8B030D-6E8A-4147-A177-3AD203B41FA5}">
                      <a16:colId xmlns:a16="http://schemas.microsoft.com/office/drawing/2014/main" val="2968640086"/>
                    </a:ext>
                  </a:extLst>
                </a:gridCol>
                <a:gridCol w="1621460">
                  <a:extLst>
                    <a:ext uri="{9D8B030D-6E8A-4147-A177-3AD203B41FA5}">
                      <a16:colId xmlns:a16="http://schemas.microsoft.com/office/drawing/2014/main" val="1554294918"/>
                    </a:ext>
                  </a:extLst>
                </a:gridCol>
                <a:gridCol w="1931654">
                  <a:extLst>
                    <a:ext uri="{9D8B030D-6E8A-4147-A177-3AD203B41FA5}">
                      <a16:colId xmlns:a16="http://schemas.microsoft.com/office/drawing/2014/main" val="2621096969"/>
                    </a:ext>
                  </a:extLst>
                </a:gridCol>
                <a:gridCol w="1157297">
                  <a:extLst>
                    <a:ext uri="{9D8B030D-6E8A-4147-A177-3AD203B41FA5}">
                      <a16:colId xmlns:a16="http://schemas.microsoft.com/office/drawing/2014/main" val="3739689208"/>
                    </a:ext>
                  </a:extLst>
                </a:gridCol>
                <a:gridCol w="1516519">
                  <a:extLst>
                    <a:ext uri="{9D8B030D-6E8A-4147-A177-3AD203B41FA5}">
                      <a16:colId xmlns:a16="http://schemas.microsoft.com/office/drawing/2014/main" val="1100778091"/>
                    </a:ext>
                  </a:extLst>
                </a:gridCol>
                <a:gridCol w="1471023">
                  <a:extLst>
                    <a:ext uri="{9D8B030D-6E8A-4147-A177-3AD203B41FA5}">
                      <a16:colId xmlns:a16="http://schemas.microsoft.com/office/drawing/2014/main" val="2307558141"/>
                    </a:ext>
                  </a:extLst>
                </a:gridCol>
                <a:gridCol w="1213216">
                  <a:extLst>
                    <a:ext uri="{9D8B030D-6E8A-4147-A177-3AD203B41FA5}">
                      <a16:colId xmlns:a16="http://schemas.microsoft.com/office/drawing/2014/main" val="3245818388"/>
                    </a:ext>
                  </a:extLst>
                </a:gridCol>
                <a:gridCol w="935183">
                  <a:extLst>
                    <a:ext uri="{9D8B030D-6E8A-4147-A177-3AD203B41FA5}">
                      <a16:colId xmlns:a16="http://schemas.microsoft.com/office/drawing/2014/main" val="2037386884"/>
                    </a:ext>
                  </a:extLst>
                </a:gridCol>
                <a:gridCol w="935183">
                  <a:extLst>
                    <a:ext uri="{9D8B030D-6E8A-4147-A177-3AD203B41FA5}">
                      <a16:colId xmlns:a16="http://schemas.microsoft.com/office/drawing/2014/main" val="1927285032"/>
                    </a:ext>
                  </a:extLst>
                </a:gridCol>
              </a:tblGrid>
              <a:tr h="370840">
                <a:tc>
                  <a:txBody>
                    <a:bodyPr/>
                    <a:lstStyle/>
                    <a:p>
                      <a:r>
                        <a:rPr lang="en-US"/>
                        <a:t>State</a:t>
                      </a:r>
                    </a:p>
                  </a:txBody>
                  <a:tcPr anchor="ctr">
                    <a:solidFill>
                      <a:srgbClr val="005A85"/>
                    </a:solidFill>
                  </a:tcPr>
                </a:tc>
                <a:tc>
                  <a:txBody>
                    <a:bodyPr/>
                    <a:lstStyle/>
                    <a:p>
                      <a:pPr algn="ctr"/>
                      <a:r>
                        <a:rPr lang="en-US"/>
                        <a:t>Voluntary or Mandatory</a:t>
                      </a:r>
                    </a:p>
                  </a:txBody>
                  <a:tcPr anchor="ctr">
                    <a:solidFill>
                      <a:srgbClr val="005A85"/>
                    </a:solidFill>
                  </a:tcPr>
                </a:tc>
                <a:tc>
                  <a:txBody>
                    <a:bodyPr/>
                    <a:lstStyle/>
                    <a:p>
                      <a:pPr algn="ctr"/>
                      <a:r>
                        <a:rPr lang="en-US"/>
                        <a:t>Social or Private Insurance</a:t>
                      </a:r>
                    </a:p>
                  </a:txBody>
                  <a:tcPr anchor="ctr">
                    <a:solidFill>
                      <a:srgbClr val="005A85"/>
                    </a:solidFill>
                  </a:tcPr>
                </a:tc>
                <a:tc>
                  <a:txBody>
                    <a:bodyPr/>
                    <a:lstStyle/>
                    <a:p>
                      <a:pPr algn="ctr"/>
                      <a:r>
                        <a:rPr lang="en-US"/>
                        <a:t>Parental</a:t>
                      </a:r>
                    </a:p>
                  </a:txBody>
                  <a:tcPr anchor="ctr">
                    <a:solidFill>
                      <a:srgbClr val="005A85"/>
                    </a:solidFill>
                  </a:tcPr>
                </a:tc>
                <a:tc>
                  <a:txBody>
                    <a:bodyPr/>
                    <a:lstStyle/>
                    <a:p>
                      <a:pPr algn="ctr"/>
                      <a:r>
                        <a:rPr lang="en-US"/>
                        <a:t>Family Caregiving</a:t>
                      </a:r>
                    </a:p>
                  </a:txBody>
                  <a:tcPr anchor="ctr">
                    <a:solidFill>
                      <a:srgbClr val="005A85"/>
                    </a:solidFill>
                  </a:tcPr>
                </a:tc>
                <a:tc>
                  <a:txBody>
                    <a:bodyPr/>
                    <a:lstStyle/>
                    <a:p>
                      <a:pPr algn="ctr"/>
                      <a:r>
                        <a:rPr lang="en-US"/>
                        <a:t>Personal Medical</a:t>
                      </a:r>
                    </a:p>
                  </a:txBody>
                  <a:tcPr anchor="ctr">
                    <a:solidFill>
                      <a:srgbClr val="005A85"/>
                    </a:solidFill>
                  </a:tcPr>
                </a:tc>
                <a:tc>
                  <a:txBody>
                    <a:bodyPr/>
                    <a:lstStyle/>
                    <a:p>
                      <a:pPr algn="ctr"/>
                      <a:r>
                        <a:rPr lang="en-US"/>
                        <a:t>Military Care</a:t>
                      </a:r>
                    </a:p>
                  </a:txBody>
                  <a:tcPr anchor="ctr">
                    <a:solidFill>
                      <a:srgbClr val="005A85"/>
                    </a:solidFill>
                  </a:tcPr>
                </a:tc>
                <a:tc>
                  <a:txBody>
                    <a:bodyPr/>
                    <a:lstStyle/>
                    <a:p>
                      <a:pPr algn="ctr"/>
                      <a:r>
                        <a:rPr lang="en-US"/>
                        <a:t>Safety Leave</a:t>
                      </a:r>
                    </a:p>
                  </a:txBody>
                  <a:tcPr anchor="ctr">
                    <a:solidFill>
                      <a:srgbClr val="005A85"/>
                    </a:solidFill>
                  </a:tcPr>
                </a:tc>
                <a:tc>
                  <a:txBody>
                    <a:bodyPr/>
                    <a:lstStyle/>
                    <a:p>
                      <a:pPr algn="ctr"/>
                      <a:r>
                        <a:rPr lang="en-US"/>
                        <a:t>Total Paid Leave</a:t>
                      </a:r>
                    </a:p>
                  </a:txBody>
                  <a:tcPr anchor="ctr">
                    <a:solidFill>
                      <a:srgbClr val="005A85"/>
                    </a:solidFill>
                  </a:tcPr>
                </a:tc>
                <a:extLst>
                  <a:ext uri="{0D108BD9-81ED-4DB2-BD59-A6C34878D82A}">
                    <a16:rowId xmlns:a16="http://schemas.microsoft.com/office/drawing/2014/main" val="2080738355"/>
                  </a:ext>
                </a:extLst>
              </a:tr>
              <a:tr h="370840">
                <a:tc>
                  <a:txBody>
                    <a:bodyPr/>
                    <a:lstStyle/>
                    <a:p>
                      <a:r>
                        <a:rPr lang="en-US"/>
                        <a:t>MA</a:t>
                      </a:r>
                    </a:p>
                  </a:txBody>
                  <a:tcPr/>
                </a:tc>
                <a:tc>
                  <a:txBody>
                    <a:bodyPr/>
                    <a:lstStyle/>
                    <a:p>
                      <a:pPr algn="ctr"/>
                      <a:r>
                        <a:rPr lang="en-US"/>
                        <a:t>Mandatory</a:t>
                      </a:r>
                    </a:p>
                  </a:txBody>
                  <a:tcPr/>
                </a:tc>
                <a:tc>
                  <a:txBody>
                    <a:bodyPr/>
                    <a:lstStyle/>
                    <a:p>
                      <a:pPr algn="ctr"/>
                      <a:r>
                        <a:rPr lang="en-US"/>
                        <a:t>Social Insurance</a:t>
                      </a:r>
                    </a:p>
                  </a:txBody>
                  <a:tcPr/>
                </a:tc>
                <a:tc>
                  <a:txBody>
                    <a:bodyPr/>
                    <a:lstStyle/>
                    <a:p>
                      <a:pPr algn="ctr"/>
                      <a:r>
                        <a:rPr lang="en-US"/>
                        <a:t>12 wks</a:t>
                      </a:r>
                    </a:p>
                  </a:txBody>
                  <a:tcPr/>
                </a:tc>
                <a:tc>
                  <a:txBody>
                    <a:bodyPr/>
                    <a:lstStyle/>
                    <a:p>
                      <a:pPr algn="ctr"/>
                      <a:r>
                        <a:rPr lang="en-US"/>
                        <a:t>12 wks</a:t>
                      </a:r>
                    </a:p>
                  </a:txBody>
                  <a:tcPr/>
                </a:tc>
                <a:tc>
                  <a:txBody>
                    <a:bodyPr/>
                    <a:lstStyle/>
                    <a:p>
                      <a:pPr algn="ctr"/>
                      <a:r>
                        <a:rPr lang="en-US"/>
                        <a:t>20 wks</a:t>
                      </a:r>
                    </a:p>
                  </a:txBody>
                  <a:tcPr/>
                </a:tc>
                <a:tc>
                  <a:txBody>
                    <a:bodyPr/>
                    <a:lstStyle/>
                    <a:p>
                      <a:pPr algn="ctr"/>
                      <a:r>
                        <a:rPr lang="en-US"/>
                        <a:t>12-26 wks</a:t>
                      </a:r>
                    </a:p>
                  </a:txBody>
                  <a:tcPr/>
                </a:tc>
                <a:tc>
                  <a:txBody>
                    <a:bodyPr/>
                    <a:lstStyle/>
                    <a:p>
                      <a:pPr algn="ctr"/>
                      <a:r>
                        <a:rPr lang="en-US"/>
                        <a:t>None</a:t>
                      </a:r>
                    </a:p>
                  </a:txBody>
                  <a:tcPr/>
                </a:tc>
                <a:tc>
                  <a:txBody>
                    <a:bodyPr/>
                    <a:lstStyle/>
                    <a:p>
                      <a:pPr algn="ctr"/>
                      <a:r>
                        <a:rPr lang="en-US"/>
                        <a:t>26 wks</a:t>
                      </a:r>
                    </a:p>
                  </a:txBody>
                  <a:tcPr/>
                </a:tc>
                <a:extLst>
                  <a:ext uri="{0D108BD9-81ED-4DB2-BD59-A6C34878D82A}">
                    <a16:rowId xmlns:a16="http://schemas.microsoft.com/office/drawing/2014/main" val="2188064769"/>
                  </a:ext>
                </a:extLst>
              </a:tr>
              <a:tr h="370840">
                <a:tc>
                  <a:txBody>
                    <a:bodyPr/>
                    <a:lstStyle/>
                    <a:p>
                      <a:r>
                        <a:rPr lang="en-US"/>
                        <a:t>NH</a:t>
                      </a:r>
                    </a:p>
                  </a:txBody>
                  <a:tcPr/>
                </a:tc>
                <a:tc>
                  <a:txBody>
                    <a:bodyPr/>
                    <a:lstStyle/>
                    <a:p>
                      <a:pPr algn="ctr"/>
                      <a:r>
                        <a:rPr lang="en-US"/>
                        <a:t>Voluntary</a:t>
                      </a:r>
                    </a:p>
                  </a:txBody>
                  <a:tcPr/>
                </a:tc>
                <a:tc>
                  <a:txBody>
                    <a:bodyPr/>
                    <a:lstStyle/>
                    <a:p>
                      <a:pPr algn="ctr"/>
                      <a:r>
                        <a:rPr lang="en-US"/>
                        <a:t>Private Insurance</a:t>
                      </a:r>
                    </a:p>
                  </a:txBody>
                  <a:tcPr/>
                </a:tc>
                <a:tc>
                  <a:txBody>
                    <a:bodyPr/>
                    <a:lstStyle/>
                    <a:p>
                      <a:pPr algn="ctr"/>
                      <a:r>
                        <a:rPr lang="en-US"/>
                        <a:t>≥ 6 wks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6 wks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6 wks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6 wks</a:t>
                      </a:r>
                    </a:p>
                  </a:txBody>
                  <a:tcPr/>
                </a:tc>
                <a:tc>
                  <a:txBody>
                    <a:bodyPr/>
                    <a:lstStyle/>
                    <a:p>
                      <a:pPr algn="ctr"/>
                      <a:r>
                        <a:rPr lang="en-US"/>
                        <a:t>None</a:t>
                      </a:r>
                    </a:p>
                  </a:txBody>
                  <a:tcPr/>
                </a:tc>
                <a:tc>
                  <a:txBody>
                    <a:bodyPr/>
                    <a:lstStyle/>
                    <a:p>
                      <a:pPr algn="ctr"/>
                      <a:r>
                        <a:rPr lang="en-US"/>
                        <a:t>≥ 6 wks</a:t>
                      </a:r>
                    </a:p>
                  </a:txBody>
                  <a:tcPr/>
                </a:tc>
                <a:extLst>
                  <a:ext uri="{0D108BD9-81ED-4DB2-BD59-A6C34878D82A}">
                    <a16:rowId xmlns:a16="http://schemas.microsoft.com/office/drawing/2014/main" val="3028785556"/>
                  </a:ext>
                </a:extLst>
              </a:tr>
              <a:tr h="370840">
                <a:tc>
                  <a:txBody>
                    <a:bodyPr/>
                    <a:lstStyle/>
                    <a:p>
                      <a:r>
                        <a:rPr lang="en-US"/>
                        <a:t>ME</a:t>
                      </a:r>
                    </a:p>
                  </a:txBody>
                  <a:tcPr/>
                </a:tc>
                <a:tc>
                  <a:txBody>
                    <a:bodyPr/>
                    <a:lstStyle/>
                    <a:p>
                      <a:pPr algn="ctr"/>
                      <a:r>
                        <a:rPr lang="en-US"/>
                        <a:t>Mandatory</a:t>
                      </a:r>
                    </a:p>
                  </a:txBody>
                  <a:tcPr/>
                </a:tc>
                <a:tc>
                  <a:txBody>
                    <a:bodyPr/>
                    <a:lstStyle/>
                    <a:p>
                      <a:pPr algn="ctr"/>
                      <a:r>
                        <a:rPr lang="en-US"/>
                        <a:t>Social Insurance</a:t>
                      </a:r>
                    </a:p>
                  </a:txBody>
                  <a:tcPr/>
                </a:tc>
                <a:tc>
                  <a:txBody>
                    <a:bodyPr/>
                    <a:lstStyle/>
                    <a:p>
                      <a:pPr algn="ctr"/>
                      <a:r>
                        <a:rPr lang="en-US"/>
                        <a:t>12 wks</a:t>
                      </a:r>
                    </a:p>
                  </a:txBody>
                  <a:tcPr/>
                </a:tc>
                <a:tc>
                  <a:txBody>
                    <a:bodyPr/>
                    <a:lstStyle/>
                    <a:p>
                      <a:pPr algn="ctr"/>
                      <a:r>
                        <a:rPr lang="en-US"/>
                        <a:t>12 wks</a:t>
                      </a:r>
                    </a:p>
                  </a:txBody>
                  <a:tcPr/>
                </a:tc>
                <a:tc>
                  <a:txBody>
                    <a:bodyPr/>
                    <a:lstStyle/>
                    <a:p>
                      <a:pPr algn="ctr"/>
                      <a:r>
                        <a:rPr lang="en-US"/>
                        <a:t>12 wks</a:t>
                      </a:r>
                    </a:p>
                  </a:txBody>
                  <a:tcPr/>
                </a:tc>
                <a:tc>
                  <a:txBody>
                    <a:bodyPr/>
                    <a:lstStyle/>
                    <a:p>
                      <a:pPr algn="ctr"/>
                      <a:r>
                        <a:rPr lang="en-US"/>
                        <a:t>12 wks</a:t>
                      </a:r>
                    </a:p>
                  </a:txBody>
                  <a:tcPr/>
                </a:tc>
                <a:tc>
                  <a:txBody>
                    <a:bodyPr/>
                    <a:lstStyle/>
                    <a:p>
                      <a:pPr algn="ctr"/>
                      <a:r>
                        <a:rPr lang="en-US"/>
                        <a:t>12 wks</a:t>
                      </a:r>
                    </a:p>
                  </a:txBody>
                  <a:tcPr/>
                </a:tc>
                <a:tc>
                  <a:txBody>
                    <a:bodyPr/>
                    <a:lstStyle/>
                    <a:p>
                      <a:pPr algn="ctr"/>
                      <a:r>
                        <a:rPr lang="en-US"/>
                        <a:t>12 wks</a:t>
                      </a:r>
                    </a:p>
                  </a:txBody>
                  <a:tcPr/>
                </a:tc>
                <a:extLst>
                  <a:ext uri="{0D108BD9-81ED-4DB2-BD59-A6C34878D82A}">
                    <a16:rowId xmlns:a16="http://schemas.microsoft.com/office/drawing/2014/main" val="1592918812"/>
                  </a:ext>
                </a:extLst>
              </a:tr>
              <a:tr h="370840">
                <a:tc>
                  <a:txBody>
                    <a:bodyPr/>
                    <a:lstStyle/>
                    <a:p>
                      <a:r>
                        <a:rPr lang="en-US"/>
                        <a:t>VT</a:t>
                      </a:r>
                    </a:p>
                  </a:txBody>
                  <a:tcPr/>
                </a:tc>
                <a:tc>
                  <a:txBody>
                    <a:bodyPr/>
                    <a:lstStyle/>
                    <a:p>
                      <a:pPr algn="ctr"/>
                      <a:r>
                        <a:rPr lang="en-US"/>
                        <a:t>Voluntary</a:t>
                      </a:r>
                    </a:p>
                  </a:txBody>
                  <a:tcPr/>
                </a:tc>
                <a:tc>
                  <a:txBody>
                    <a:bodyPr/>
                    <a:lstStyle/>
                    <a:p>
                      <a:pPr algn="ctr"/>
                      <a:r>
                        <a:rPr lang="en-US"/>
                        <a:t>Private Insurance</a:t>
                      </a:r>
                    </a:p>
                  </a:txBody>
                  <a:tcPr/>
                </a:tc>
                <a:tc>
                  <a:txBody>
                    <a:bodyPr/>
                    <a:lstStyle/>
                    <a:p>
                      <a:pPr algn="ctr"/>
                      <a:r>
                        <a:rPr lang="en-US"/>
                        <a:t>≥ 6 wks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6 wks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6 wks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6 wks</a:t>
                      </a:r>
                    </a:p>
                  </a:txBody>
                  <a:tcPr/>
                </a:tc>
                <a:tc>
                  <a:txBody>
                    <a:bodyPr/>
                    <a:lstStyle/>
                    <a:p>
                      <a:pPr algn="ctr"/>
                      <a:r>
                        <a:rPr lang="en-US"/>
                        <a:t>None</a:t>
                      </a:r>
                    </a:p>
                  </a:txBody>
                  <a:tcPr/>
                </a:tc>
                <a:tc>
                  <a:txBody>
                    <a:bodyPr/>
                    <a:lstStyle/>
                    <a:p>
                      <a:pPr algn="ctr"/>
                      <a:r>
                        <a:rPr lang="en-US"/>
                        <a:t>≥ 6 wks</a:t>
                      </a:r>
                    </a:p>
                  </a:txBody>
                  <a:tcPr/>
                </a:tc>
                <a:extLst>
                  <a:ext uri="{0D108BD9-81ED-4DB2-BD59-A6C34878D82A}">
                    <a16:rowId xmlns:a16="http://schemas.microsoft.com/office/drawing/2014/main" val="826104661"/>
                  </a:ext>
                </a:extLst>
              </a:tr>
              <a:tr h="370840">
                <a:tc>
                  <a:txBody>
                    <a:bodyPr/>
                    <a:lstStyle/>
                    <a:p>
                      <a:r>
                        <a:rPr lang="en-US"/>
                        <a:t>CT</a:t>
                      </a:r>
                    </a:p>
                  </a:txBody>
                  <a:tcPr/>
                </a:tc>
                <a:tc>
                  <a:txBody>
                    <a:bodyPr/>
                    <a:lstStyle/>
                    <a:p>
                      <a:pPr algn="ctr"/>
                      <a:r>
                        <a:rPr lang="en-US"/>
                        <a:t>Mandatory</a:t>
                      </a:r>
                    </a:p>
                  </a:txBody>
                  <a:tcPr/>
                </a:tc>
                <a:tc>
                  <a:txBody>
                    <a:bodyPr/>
                    <a:lstStyle/>
                    <a:p>
                      <a:pPr algn="ctr"/>
                      <a:r>
                        <a:rPr lang="en-US"/>
                        <a:t>Social Insurance</a:t>
                      </a:r>
                    </a:p>
                  </a:txBody>
                  <a:tcPr/>
                </a:tc>
                <a:tc>
                  <a:txBody>
                    <a:bodyPr/>
                    <a:lstStyle/>
                    <a:p>
                      <a:pPr algn="ctr"/>
                      <a:r>
                        <a:rPr lang="en-US"/>
                        <a:t>12 wks</a:t>
                      </a:r>
                    </a:p>
                  </a:txBody>
                  <a:tcPr/>
                </a:tc>
                <a:tc>
                  <a:txBody>
                    <a:bodyPr/>
                    <a:lstStyle/>
                    <a:p>
                      <a:pPr algn="ctr"/>
                      <a:r>
                        <a:rPr lang="en-US"/>
                        <a:t>12 wks</a:t>
                      </a:r>
                    </a:p>
                  </a:txBody>
                  <a:tcPr/>
                </a:tc>
                <a:tc>
                  <a:txBody>
                    <a:bodyPr/>
                    <a:lstStyle/>
                    <a:p>
                      <a:pPr algn="ctr"/>
                      <a:r>
                        <a:rPr lang="en-US"/>
                        <a:t>12 wks</a:t>
                      </a:r>
                    </a:p>
                  </a:txBody>
                  <a:tcPr/>
                </a:tc>
                <a:tc>
                  <a:txBody>
                    <a:bodyPr/>
                    <a:lstStyle/>
                    <a:p>
                      <a:pPr algn="ctr"/>
                      <a:r>
                        <a:rPr lang="en-US"/>
                        <a:t>12 days</a:t>
                      </a:r>
                    </a:p>
                  </a:txBody>
                  <a:tcPr/>
                </a:tc>
                <a:tc>
                  <a:txBody>
                    <a:bodyPr/>
                    <a:lstStyle/>
                    <a:p>
                      <a:pPr algn="ctr"/>
                      <a:r>
                        <a:rPr lang="en-US"/>
                        <a:t>12 wks</a:t>
                      </a:r>
                    </a:p>
                  </a:txBody>
                  <a:tcPr/>
                </a:tc>
                <a:tc>
                  <a:txBody>
                    <a:bodyPr/>
                    <a:lstStyle/>
                    <a:p>
                      <a:pPr algn="ctr"/>
                      <a:r>
                        <a:rPr lang="en-US"/>
                        <a:t>12 wks</a:t>
                      </a:r>
                    </a:p>
                  </a:txBody>
                  <a:tcPr/>
                </a:tc>
                <a:extLst>
                  <a:ext uri="{0D108BD9-81ED-4DB2-BD59-A6C34878D82A}">
                    <a16:rowId xmlns:a16="http://schemas.microsoft.com/office/drawing/2014/main" val="471278157"/>
                  </a:ext>
                </a:extLst>
              </a:tr>
              <a:tr h="370840">
                <a:tc>
                  <a:txBody>
                    <a:bodyPr/>
                    <a:lstStyle/>
                    <a:p>
                      <a:r>
                        <a:rPr lang="en-US"/>
                        <a:t>RI</a:t>
                      </a:r>
                    </a:p>
                  </a:txBody>
                  <a:tcPr/>
                </a:tc>
                <a:tc>
                  <a:txBody>
                    <a:bodyPr/>
                    <a:lstStyle/>
                    <a:p>
                      <a:pPr algn="ctr"/>
                      <a:r>
                        <a:rPr lang="en-US"/>
                        <a:t>Mandatory</a:t>
                      </a:r>
                    </a:p>
                  </a:txBody>
                  <a:tcPr/>
                </a:tc>
                <a:tc>
                  <a:txBody>
                    <a:bodyPr/>
                    <a:lstStyle/>
                    <a:p>
                      <a:pPr algn="ctr"/>
                      <a:r>
                        <a:rPr lang="en-US"/>
                        <a:t>Social Insurance</a:t>
                      </a:r>
                    </a:p>
                  </a:txBody>
                  <a:tcPr/>
                </a:tc>
                <a:tc>
                  <a:txBody>
                    <a:bodyPr/>
                    <a:lstStyle/>
                    <a:p>
                      <a:pPr algn="ctr"/>
                      <a:r>
                        <a:rPr lang="en-US"/>
                        <a:t>6 wks</a:t>
                      </a:r>
                    </a:p>
                  </a:txBody>
                  <a:tcPr/>
                </a:tc>
                <a:tc>
                  <a:txBody>
                    <a:bodyPr/>
                    <a:lstStyle/>
                    <a:p>
                      <a:pPr algn="ctr"/>
                      <a:r>
                        <a:rPr lang="en-US"/>
                        <a:t>6 wks</a:t>
                      </a:r>
                    </a:p>
                  </a:txBody>
                  <a:tcPr/>
                </a:tc>
                <a:tc>
                  <a:txBody>
                    <a:bodyPr/>
                    <a:lstStyle/>
                    <a:p>
                      <a:pPr algn="ctr"/>
                      <a:r>
                        <a:rPr lang="en-US"/>
                        <a:t>30 wks</a:t>
                      </a:r>
                    </a:p>
                  </a:txBody>
                  <a:tcPr/>
                </a:tc>
                <a:tc>
                  <a:txBody>
                    <a:bodyPr/>
                    <a:lstStyle/>
                    <a:p>
                      <a:pPr algn="ctr"/>
                      <a:r>
                        <a:rPr lang="en-US"/>
                        <a:t>None</a:t>
                      </a:r>
                    </a:p>
                  </a:txBody>
                  <a:tcPr/>
                </a:tc>
                <a:tc>
                  <a:txBody>
                    <a:bodyPr/>
                    <a:lstStyle/>
                    <a:p>
                      <a:pPr algn="ctr"/>
                      <a:r>
                        <a:rPr lang="en-US"/>
                        <a:t>1 week</a:t>
                      </a:r>
                    </a:p>
                  </a:txBody>
                  <a:tcPr/>
                </a:tc>
                <a:tc>
                  <a:txBody>
                    <a:bodyPr/>
                    <a:lstStyle/>
                    <a:p>
                      <a:pPr algn="ctr"/>
                      <a:r>
                        <a:rPr lang="en-US"/>
                        <a:t>30 wks</a:t>
                      </a:r>
                    </a:p>
                  </a:txBody>
                  <a:tcPr/>
                </a:tc>
                <a:extLst>
                  <a:ext uri="{0D108BD9-81ED-4DB2-BD59-A6C34878D82A}">
                    <a16:rowId xmlns:a16="http://schemas.microsoft.com/office/drawing/2014/main" val="1461217036"/>
                  </a:ext>
                </a:extLst>
              </a:tr>
              <a:tr h="370840">
                <a:tc>
                  <a:txBody>
                    <a:bodyPr/>
                    <a:lstStyle/>
                    <a:p>
                      <a:r>
                        <a:rPr lang="en-US"/>
                        <a:t>NY</a:t>
                      </a:r>
                    </a:p>
                  </a:txBody>
                  <a:tcPr/>
                </a:tc>
                <a:tc>
                  <a:txBody>
                    <a:bodyPr/>
                    <a:lstStyle/>
                    <a:p>
                      <a:pPr algn="ctr"/>
                      <a:r>
                        <a:rPr lang="en-US"/>
                        <a:t>Mandatory</a:t>
                      </a:r>
                    </a:p>
                  </a:txBody>
                  <a:tcPr/>
                </a:tc>
                <a:tc>
                  <a:txBody>
                    <a:bodyPr/>
                    <a:lstStyle/>
                    <a:p>
                      <a:pPr algn="ctr"/>
                      <a:r>
                        <a:rPr lang="en-US"/>
                        <a:t>Private Insurance</a:t>
                      </a:r>
                    </a:p>
                  </a:txBody>
                  <a:tcPr/>
                </a:tc>
                <a:tc>
                  <a:txBody>
                    <a:bodyPr/>
                    <a:lstStyle/>
                    <a:p>
                      <a:pPr algn="ctr"/>
                      <a:r>
                        <a:rPr lang="en-US"/>
                        <a:t>12 wks</a:t>
                      </a:r>
                    </a:p>
                  </a:txBody>
                  <a:tcPr/>
                </a:tc>
                <a:tc>
                  <a:txBody>
                    <a:bodyPr/>
                    <a:lstStyle/>
                    <a:p>
                      <a:pPr algn="ctr"/>
                      <a:r>
                        <a:rPr lang="en-US"/>
                        <a:t>12 wks</a:t>
                      </a:r>
                    </a:p>
                  </a:txBody>
                  <a:tcPr/>
                </a:tc>
                <a:tc>
                  <a:txBody>
                    <a:bodyPr/>
                    <a:lstStyle/>
                    <a:p>
                      <a:pPr algn="ctr"/>
                      <a:r>
                        <a:rPr lang="en-US"/>
                        <a:t>26 wks</a:t>
                      </a:r>
                    </a:p>
                  </a:txBody>
                  <a:tcPr/>
                </a:tc>
                <a:tc>
                  <a:txBody>
                    <a:bodyPr/>
                    <a:lstStyle/>
                    <a:p>
                      <a:pPr algn="ctr"/>
                      <a:r>
                        <a:rPr lang="en-US"/>
                        <a:t>12 wks </a:t>
                      </a:r>
                    </a:p>
                  </a:txBody>
                  <a:tcPr/>
                </a:tc>
                <a:tc>
                  <a:txBody>
                    <a:bodyPr/>
                    <a:lstStyle/>
                    <a:p>
                      <a:pPr algn="ctr"/>
                      <a:r>
                        <a:rPr lang="en-US"/>
                        <a:t>None</a:t>
                      </a:r>
                    </a:p>
                  </a:txBody>
                  <a:tcPr/>
                </a:tc>
                <a:tc>
                  <a:txBody>
                    <a:bodyPr/>
                    <a:lstStyle/>
                    <a:p>
                      <a:pPr algn="ctr"/>
                      <a:r>
                        <a:rPr lang="en-US"/>
                        <a:t>26 wks</a:t>
                      </a:r>
                    </a:p>
                  </a:txBody>
                  <a:tcPr/>
                </a:tc>
                <a:extLst>
                  <a:ext uri="{0D108BD9-81ED-4DB2-BD59-A6C34878D82A}">
                    <a16:rowId xmlns:a16="http://schemas.microsoft.com/office/drawing/2014/main" val="3640959395"/>
                  </a:ext>
                </a:extLst>
              </a:tr>
            </a:tbl>
          </a:graphicData>
        </a:graphic>
      </p:graphicFrame>
      <p:pic>
        <p:nvPicPr>
          <p:cNvPr id="3" name="Picture 2" descr="A blue and black logo&#10;&#10;Description automatically generated">
            <a:extLst>
              <a:ext uri="{FF2B5EF4-FFF2-40B4-BE49-F238E27FC236}">
                <a16:creationId xmlns:a16="http://schemas.microsoft.com/office/drawing/2014/main" id="{963DABB3-F437-B249-5979-9BC4AE06C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385" y="6233257"/>
            <a:ext cx="1822674" cy="373921"/>
          </a:xfrm>
          <a:prstGeom prst="rect">
            <a:avLst/>
          </a:prstGeom>
        </p:spPr>
      </p:pic>
    </p:spTree>
    <p:extLst>
      <p:ext uri="{BB962C8B-B14F-4D97-AF65-F5344CB8AC3E}">
        <p14:creationId xmlns:p14="http://schemas.microsoft.com/office/powerpoint/2010/main" val="90510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7289212" cy="1325563"/>
          </a:xfrm>
        </p:spPr>
        <p:txBody>
          <a:bodyPr/>
          <a:lstStyle/>
          <a:p>
            <a:r>
              <a:rPr lang="en-US"/>
              <a:t>Features of Paid Family Leave Programs</a:t>
            </a:r>
          </a:p>
        </p:txBody>
      </p:sp>
      <p:graphicFrame>
        <p:nvGraphicFramePr>
          <p:cNvPr id="7" name="Content Placeholder 6">
            <a:extLst>
              <a:ext uri="{FF2B5EF4-FFF2-40B4-BE49-F238E27FC236}">
                <a16:creationId xmlns:a16="http://schemas.microsoft.com/office/drawing/2014/main" id="{3E876F0C-0EC5-DE95-CE9C-86942C1FD821}"/>
              </a:ext>
            </a:extLst>
          </p:cNvPr>
          <p:cNvGraphicFramePr>
            <a:graphicFrameLocks noGrp="1"/>
          </p:cNvGraphicFramePr>
          <p:nvPr>
            <p:ph idx="1"/>
            <p:extLst>
              <p:ext uri="{D42A27DB-BD31-4B8C-83A1-F6EECF244321}">
                <p14:modId xmlns:p14="http://schemas.microsoft.com/office/powerpoint/2010/main" val="2086036845"/>
              </p:ext>
            </p:extLst>
          </p:nvPr>
        </p:nvGraphicFramePr>
        <p:xfrm>
          <a:off x="131928" y="1576385"/>
          <a:ext cx="11928143" cy="5128260"/>
        </p:xfrm>
        <a:graphic>
          <a:graphicData uri="http://schemas.openxmlformats.org/drawingml/2006/table">
            <a:tbl>
              <a:tblPr firstRow="1" bandRow="1">
                <a:tableStyleId>{5C22544A-7EE6-4342-B048-85BDC9FD1C3A}</a:tableStyleId>
              </a:tblPr>
              <a:tblGrid>
                <a:gridCol w="570025">
                  <a:extLst>
                    <a:ext uri="{9D8B030D-6E8A-4147-A177-3AD203B41FA5}">
                      <a16:colId xmlns:a16="http://schemas.microsoft.com/office/drawing/2014/main" val="2968640086"/>
                    </a:ext>
                  </a:extLst>
                </a:gridCol>
                <a:gridCol w="1017567">
                  <a:extLst>
                    <a:ext uri="{9D8B030D-6E8A-4147-A177-3AD203B41FA5}">
                      <a16:colId xmlns:a16="http://schemas.microsoft.com/office/drawing/2014/main" val="4038061573"/>
                    </a:ext>
                  </a:extLst>
                </a:gridCol>
                <a:gridCol w="2148530">
                  <a:extLst>
                    <a:ext uri="{9D8B030D-6E8A-4147-A177-3AD203B41FA5}">
                      <a16:colId xmlns:a16="http://schemas.microsoft.com/office/drawing/2014/main" val="3196153520"/>
                    </a:ext>
                  </a:extLst>
                </a:gridCol>
                <a:gridCol w="1162421">
                  <a:extLst>
                    <a:ext uri="{9D8B030D-6E8A-4147-A177-3AD203B41FA5}">
                      <a16:colId xmlns:a16="http://schemas.microsoft.com/office/drawing/2014/main" val="562221618"/>
                    </a:ext>
                  </a:extLst>
                </a:gridCol>
                <a:gridCol w="1405920">
                  <a:extLst>
                    <a:ext uri="{9D8B030D-6E8A-4147-A177-3AD203B41FA5}">
                      <a16:colId xmlns:a16="http://schemas.microsoft.com/office/drawing/2014/main" val="3315988999"/>
                    </a:ext>
                  </a:extLst>
                </a:gridCol>
                <a:gridCol w="1405920">
                  <a:extLst>
                    <a:ext uri="{9D8B030D-6E8A-4147-A177-3AD203B41FA5}">
                      <a16:colId xmlns:a16="http://schemas.microsoft.com/office/drawing/2014/main" val="4261240625"/>
                    </a:ext>
                  </a:extLst>
                </a:gridCol>
                <a:gridCol w="1405920">
                  <a:extLst>
                    <a:ext uri="{9D8B030D-6E8A-4147-A177-3AD203B41FA5}">
                      <a16:colId xmlns:a16="http://schemas.microsoft.com/office/drawing/2014/main" val="346283519"/>
                    </a:ext>
                  </a:extLst>
                </a:gridCol>
                <a:gridCol w="1405920">
                  <a:extLst>
                    <a:ext uri="{9D8B030D-6E8A-4147-A177-3AD203B41FA5}">
                      <a16:colId xmlns:a16="http://schemas.microsoft.com/office/drawing/2014/main" val="603985655"/>
                    </a:ext>
                  </a:extLst>
                </a:gridCol>
                <a:gridCol w="1405920">
                  <a:extLst>
                    <a:ext uri="{9D8B030D-6E8A-4147-A177-3AD203B41FA5}">
                      <a16:colId xmlns:a16="http://schemas.microsoft.com/office/drawing/2014/main" val="3407125765"/>
                    </a:ext>
                  </a:extLst>
                </a:gridCol>
              </a:tblGrid>
              <a:tr h="370840">
                <a:tc>
                  <a:txBody>
                    <a:bodyPr/>
                    <a:lstStyle/>
                    <a:p>
                      <a:r>
                        <a:rPr lang="en-US" sz="1000"/>
                        <a:t>State</a:t>
                      </a:r>
                    </a:p>
                  </a:txBody>
                  <a:tcPr anchor="ctr">
                    <a:solidFill>
                      <a:srgbClr val="005A85"/>
                    </a:solidFill>
                  </a:tcPr>
                </a:tc>
                <a:tc>
                  <a:txBody>
                    <a:bodyPr/>
                    <a:lstStyle/>
                    <a:p>
                      <a:pPr algn="ctr"/>
                      <a:r>
                        <a:rPr lang="en-US" sz="1000"/>
                        <a:t>Effective</a:t>
                      </a:r>
                    </a:p>
                  </a:txBody>
                  <a:tcPr anchor="ctr">
                    <a:solidFill>
                      <a:srgbClr val="005A85"/>
                    </a:solidFill>
                  </a:tcPr>
                </a:tc>
                <a:tc>
                  <a:txBody>
                    <a:bodyPr/>
                    <a:lstStyle/>
                    <a:p>
                      <a:pPr algn="ctr"/>
                      <a:r>
                        <a:rPr lang="en-US" sz="1000"/>
                        <a:t>Eligibility Requirement (Wages or Tenure in One-Year Base Period)</a:t>
                      </a:r>
                    </a:p>
                  </a:txBody>
                  <a:tcPr anchor="ctr">
                    <a:solidFill>
                      <a:srgbClr val="005A85"/>
                    </a:solidFill>
                  </a:tcPr>
                </a:tc>
                <a:tc>
                  <a:txBody>
                    <a:bodyPr/>
                    <a:lstStyle/>
                    <a:p>
                      <a:pPr algn="ctr"/>
                      <a:r>
                        <a:rPr lang="en-US" sz="1000"/>
                        <a:t>Payroll Deduction Rate </a:t>
                      </a:r>
                    </a:p>
                  </a:txBody>
                  <a:tcPr anchor="ctr">
                    <a:solidFill>
                      <a:srgbClr val="005A85"/>
                    </a:solidFill>
                  </a:tcPr>
                </a:tc>
                <a:tc>
                  <a:txBody>
                    <a:bodyPr/>
                    <a:lstStyle/>
                    <a:p>
                      <a:pPr algn="ctr"/>
                      <a:r>
                        <a:rPr lang="en-US" sz="1000"/>
                        <a:t>Cap on Income Subject to Payroll Deduction</a:t>
                      </a:r>
                    </a:p>
                  </a:txBody>
                  <a:tcPr anchor="ctr">
                    <a:solidFill>
                      <a:srgbClr val="005A85"/>
                    </a:solidFill>
                  </a:tcPr>
                </a:tc>
                <a:tc>
                  <a:txBody>
                    <a:bodyPr/>
                    <a:lstStyle/>
                    <a:p>
                      <a:pPr algn="ctr"/>
                      <a:r>
                        <a:rPr lang="en-US" sz="1000"/>
                        <a:t>Who pays the premium?</a:t>
                      </a:r>
                    </a:p>
                  </a:txBody>
                  <a:tcPr anchor="ctr">
                    <a:solidFill>
                      <a:srgbClr val="005A85"/>
                    </a:solidFill>
                  </a:tcPr>
                </a:tc>
                <a:tc>
                  <a:txBody>
                    <a:bodyPr/>
                    <a:lstStyle/>
                    <a:p>
                      <a:pPr algn="ctr"/>
                      <a:r>
                        <a:rPr lang="en-US" sz="1000"/>
                        <a:t>Wage Replacement Rate</a:t>
                      </a:r>
                    </a:p>
                  </a:txBody>
                  <a:tcPr anchor="ctr">
                    <a:solidFill>
                      <a:srgbClr val="005A85"/>
                    </a:solidFill>
                  </a:tcPr>
                </a:tc>
                <a:tc>
                  <a:txBody>
                    <a:bodyPr/>
                    <a:lstStyle/>
                    <a:p>
                      <a:pPr algn="ctr"/>
                      <a:r>
                        <a:rPr lang="en-US" sz="1000"/>
                        <a:t>Max Weekly Benefit </a:t>
                      </a:r>
                    </a:p>
                  </a:txBody>
                  <a:tcPr anchor="ctr">
                    <a:solidFill>
                      <a:srgbClr val="005A85"/>
                    </a:solidFill>
                  </a:tcPr>
                </a:tc>
                <a:tc>
                  <a:txBody>
                    <a:bodyPr/>
                    <a:lstStyle/>
                    <a:p>
                      <a:pPr algn="ctr"/>
                      <a:r>
                        <a:rPr lang="en-US" sz="1000"/>
                        <a:t>Job Protection</a:t>
                      </a:r>
                    </a:p>
                  </a:txBody>
                  <a:tcPr anchor="ctr">
                    <a:solidFill>
                      <a:srgbClr val="005A85"/>
                    </a:solidFill>
                  </a:tcPr>
                </a:tc>
                <a:extLst>
                  <a:ext uri="{0D108BD9-81ED-4DB2-BD59-A6C34878D82A}">
                    <a16:rowId xmlns:a16="http://schemas.microsoft.com/office/drawing/2014/main" val="2080738355"/>
                  </a:ext>
                </a:extLst>
              </a:tr>
              <a:tr h="370840">
                <a:tc>
                  <a:txBody>
                    <a:bodyPr/>
                    <a:lstStyle/>
                    <a:p>
                      <a:r>
                        <a:rPr lang="en-US" sz="1000"/>
                        <a:t>MA</a:t>
                      </a:r>
                    </a:p>
                  </a:txBody>
                  <a:tcPr/>
                </a:tc>
                <a:tc>
                  <a:txBody>
                    <a:bodyPr/>
                    <a:lstStyle/>
                    <a:p>
                      <a:pPr algn="ctr"/>
                      <a:r>
                        <a:rPr lang="en-US" sz="1000"/>
                        <a:t>2019/2021</a:t>
                      </a:r>
                    </a:p>
                  </a:txBody>
                  <a:tcPr/>
                </a:tc>
                <a:tc>
                  <a:txBody>
                    <a:bodyPr/>
                    <a:lstStyle/>
                    <a:p>
                      <a:pPr algn="ctr"/>
                      <a:r>
                        <a:rPr lang="en-US" sz="1000"/>
                        <a:t>$6,300 -AND- 30x benefit amount</a:t>
                      </a:r>
                    </a:p>
                  </a:txBody>
                  <a:tcPr/>
                </a:tc>
                <a:tc>
                  <a:txBody>
                    <a:bodyPr/>
                    <a:lstStyle/>
                    <a:p>
                      <a:pPr algn="ctr"/>
                      <a:r>
                        <a:rPr lang="en-US" sz="1000"/>
                        <a:t>0.88% </a:t>
                      </a:r>
                    </a:p>
                    <a:p>
                      <a:pPr algn="ctr"/>
                      <a:r>
                        <a:rPr lang="en-US" sz="1000"/>
                        <a:t>(0.70% medical + 0.18% family) </a:t>
                      </a:r>
                    </a:p>
                    <a:p>
                      <a:pPr algn="ctr"/>
                      <a:endParaRPr lang="en-US" sz="1000"/>
                    </a:p>
                    <a:p>
                      <a:pPr algn="l"/>
                      <a:r>
                        <a:rPr lang="en-US" sz="900"/>
                        <a:t>0.46% for employers with less than 25 employees</a:t>
                      </a:r>
                    </a:p>
                  </a:txBody>
                  <a:tcPr/>
                </a:tc>
                <a:tc>
                  <a:txBody>
                    <a:bodyPr/>
                    <a:lstStyle/>
                    <a:p>
                      <a:pPr algn="ctr"/>
                      <a:r>
                        <a:rPr lang="en-US" sz="1000"/>
                        <a:t>$168,600</a:t>
                      </a:r>
                    </a:p>
                  </a:txBody>
                  <a:tcPr/>
                </a:tc>
                <a:tc>
                  <a:txBody>
                    <a:bodyPr/>
                    <a:lstStyle/>
                    <a:p>
                      <a:pPr algn="ctr"/>
                      <a:r>
                        <a:rPr lang="en-US" sz="1000"/>
                        <a:t>Employee: 100% (family)</a:t>
                      </a:r>
                    </a:p>
                    <a:p>
                      <a:pPr algn="ctr"/>
                      <a:r>
                        <a:rPr lang="en-US" sz="1000"/>
                        <a:t>40% (medical)</a:t>
                      </a:r>
                    </a:p>
                    <a:p>
                      <a:pPr algn="ctr"/>
                      <a:r>
                        <a:rPr lang="en-US" sz="1000"/>
                        <a:t>Employer: 0% (family)</a:t>
                      </a:r>
                    </a:p>
                    <a:p>
                      <a:pPr algn="ctr"/>
                      <a:r>
                        <a:rPr lang="en-US" sz="1000"/>
                        <a:t>60% (medical)</a:t>
                      </a:r>
                    </a:p>
                  </a:txBody>
                  <a:tcPr/>
                </a:tc>
                <a:tc>
                  <a:txBody>
                    <a:bodyPr/>
                    <a:lstStyle/>
                    <a:p>
                      <a:pPr algn="ctr"/>
                      <a:r>
                        <a:rPr lang="en-US" sz="1000"/>
                        <a:t>80% of AWW up to 0.5x SAWW</a:t>
                      </a:r>
                    </a:p>
                    <a:p>
                      <a:pPr algn="ctr"/>
                      <a:r>
                        <a:rPr lang="en-US" sz="1000"/>
                        <a:t>+</a:t>
                      </a:r>
                    </a:p>
                    <a:p>
                      <a:pPr algn="ctr"/>
                      <a:r>
                        <a:rPr lang="en-US" sz="1000"/>
                        <a:t>50% of AWW &gt;0.5x SAWW</a:t>
                      </a:r>
                    </a:p>
                  </a:txBody>
                  <a:tcPr/>
                </a:tc>
                <a:tc>
                  <a:txBody>
                    <a:bodyPr/>
                    <a:lstStyle/>
                    <a:p>
                      <a:pPr algn="ctr"/>
                      <a:r>
                        <a:rPr lang="en-US" sz="1000"/>
                        <a:t>$1,449.90</a:t>
                      </a:r>
                    </a:p>
                    <a:p>
                      <a:pPr algn="ctr"/>
                      <a:r>
                        <a:rPr lang="en-US" sz="1000"/>
                        <a:t>(0.64x SAWW)</a:t>
                      </a:r>
                    </a:p>
                  </a:txBody>
                  <a:tcPr/>
                </a:tc>
                <a:tc>
                  <a:txBody>
                    <a:bodyPr/>
                    <a:lstStyle/>
                    <a:p>
                      <a:pPr algn="ctr"/>
                      <a:r>
                        <a:rPr lang="en-US" sz="1000"/>
                        <a:t>Yes </a:t>
                      </a:r>
                    </a:p>
                  </a:txBody>
                  <a:tcPr/>
                </a:tc>
                <a:extLst>
                  <a:ext uri="{0D108BD9-81ED-4DB2-BD59-A6C34878D82A}">
                    <a16:rowId xmlns:a16="http://schemas.microsoft.com/office/drawing/2014/main" val="2188064769"/>
                  </a:ext>
                </a:extLst>
              </a:tr>
              <a:tr h="370840">
                <a:tc>
                  <a:txBody>
                    <a:bodyPr/>
                    <a:lstStyle/>
                    <a:p>
                      <a:r>
                        <a:rPr lang="en-US" sz="1000"/>
                        <a:t>NH</a:t>
                      </a:r>
                    </a:p>
                  </a:txBody>
                  <a:tcPr/>
                </a:tc>
                <a:tc>
                  <a:txBody>
                    <a:bodyPr/>
                    <a:lstStyle/>
                    <a:p>
                      <a:pPr algn="ctr"/>
                      <a:r>
                        <a:rPr lang="en-US" sz="1000"/>
                        <a:t>2022/2023</a:t>
                      </a:r>
                    </a:p>
                  </a:txBody>
                  <a:tcPr/>
                </a:tc>
                <a:tc>
                  <a:txBody>
                    <a:bodyPr/>
                    <a:lstStyle/>
                    <a:p>
                      <a:pPr algn="ctr" fontAlgn="auto"/>
                      <a:r>
                        <a:rPr lang="en-US" sz="1000" b="0">
                          <a:solidFill>
                            <a:schemeClr val="tx1"/>
                          </a:solidFill>
                          <a:effectLst/>
                          <a:latin typeface="+mn-lt"/>
                        </a:rPr>
                        <a:t>Employer plan: None Individual plan: TBD</a:t>
                      </a:r>
                    </a:p>
                  </a:txBody>
                  <a:tcPr marL="47625" marR="47625" marT="47625" marB="47625" anchor="ctr"/>
                </a:tc>
                <a:tc>
                  <a:txBody>
                    <a:bodyPr/>
                    <a:lstStyle/>
                    <a:p>
                      <a:pPr algn="ctr" fontAlgn="auto"/>
                      <a:r>
                        <a:rPr lang="en-US" sz="1000" b="0">
                          <a:solidFill>
                            <a:schemeClr val="tx1"/>
                          </a:solidFill>
                          <a:effectLst/>
                          <a:latin typeface="+mn-lt"/>
                        </a:rPr>
                        <a:t>N/A</a:t>
                      </a:r>
                    </a:p>
                  </a:txBody>
                  <a:tcPr marL="47625" marR="47625" marT="47625" marB="47625" anchor="ctr"/>
                </a:tc>
                <a:tc>
                  <a:txBody>
                    <a:bodyPr/>
                    <a:lstStyle/>
                    <a:p>
                      <a:pPr algn="ctr" fontAlgn="auto"/>
                      <a:r>
                        <a:rPr lang="en-US" sz="1000" b="0">
                          <a:solidFill>
                            <a:schemeClr val="tx1"/>
                          </a:solidFill>
                          <a:effectLst/>
                          <a:latin typeface="+mn-lt"/>
                        </a:rPr>
                        <a:t>$168,600</a:t>
                      </a:r>
                    </a:p>
                  </a:txBody>
                  <a:tcPr marL="47625" marR="47625" marT="47625" marB="47625" anchor="ctr"/>
                </a:tc>
                <a:tc>
                  <a:txBody>
                    <a:bodyPr/>
                    <a:lstStyle/>
                    <a:p>
                      <a:pPr algn="ctr" fontAlgn="auto"/>
                      <a:r>
                        <a:rPr lang="en-US" sz="1000" b="0">
                          <a:solidFill>
                            <a:schemeClr val="tx1"/>
                          </a:solidFill>
                          <a:effectLst/>
                          <a:latin typeface="+mn-lt"/>
                        </a:rPr>
                        <a:t>Set by employer</a:t>
                      </a:r>
                    </a:p>
                  </a:txBody>
                  <a:tcPr marL="47625" marR="47625" marT="47625" marB="47625" anchor="ctr"/>
                </a:tc>
                <a:tc>
                  <a:txBody>
                    <a:bodyPr/>
                    <a:lstStyle/>
                    <a:p>
                      <a:pPr algn="ctr" fontAlgn="auto"/>
                      <a:r>
                        <a:rPr lang="en-US" sz="1000" b="0">
                          <a:solidFill>
                            <a:schemeClr val="tx1"/>
                          </a:solidFill>
                          <a:effectLst/>
                          <a:latin typeface="+mn-lt"/>
                        </a:rPr>
                        <a:t>At least 60% of AWW</a:t>
                      </a:r>
                    </a:p>
                  </a:txBody>
                  <a:tcPr marL="47625" marR="47625" marT="47625" marB="47625" anchor="ctr"/>
                </a:tc>
                <a:tc>
                  <a:txBody>
                    <a:bodyPr/>
                    <a:lstStyle/>
                    <a:p>
                      <a:pPr algn="ctr" fontAlgn="auto"/>
                      <a:r>
                        <a:rPr lang="en-US" sz="1000" b="0">
                          <a:solidFill>
                            <a:schemeClr val="tx1"/>
                          </a:solidFill>
                          <a:effectLst/>
                          <a:latin typeface="+mn-lt"/>
                        </a:rPr>
                        <a:t>$1,945</a:t>
                      </a:r>
                    </a:p>
                  </a:txBody>
                  <a:tcPr marL="47625" marR="47625" marT="47625" marB="47625" anchor="ctr"/>
                </a:tc>
                <a:tc>
                  <a:txBody>
                    <a:bodyPr/>
                    <a:lstStyle/>
                    <a:p>
                      <a:pPr algn="ctr" fontAlgn="auto"/>
                      <a:r>
                        <a:rPr lang="en-US" sz="1000" b="0">
                          <a:solidFill>
                            <a:schemeClr val="tx1"/>
                          </a:solidFill>
                          <a:effectLst/>
                          <a:latin typeface="+mn-lt"/>
                        </a:rPr>
                        <a:t>No </a:t>
                      </a:r>
                    </a:p>
                  </a:txBody>
                  <a:tcPr marL="47625" marR="47625" marT="47625" marB="47625" anchor="ctr"/>
                </a:tc>
                <a:extLst>
                  <a:ext uri="{0D108BD9-81ED-4DB2-BD59-A6C34878D82A}">
                    <a16:rowId xmlns:a16="http://schemas.microsoft.com/office/drawing/2014/main" val="3028785556"/>
                  </a:ext>
                </a:extLst>
              </a:tr>
              <a:tr h="370840">
                <a:tc>
                  <a:txBody>
                    <a:bodyPr/>
                    <a:lstStyle/>
                    <a:p>
                      <a:r>
                        <a:rPr lang="en-US" sz="1000"/>
                        <a:t>ME</a:t>
                      </a:r>
                    </a:p>
                  </a:txBody>
                  <a:tcPr/>
                </a:tc>
                <a:tc>
                  <a:txBody>
                    <a:bodyPr/>
                    <a:lstStyle/>
                    <a:p>
                      <a:pPr algn="ctr"/>
                      <a:r>
                        <a:rPr lang="en-US" sz="1000"/>
                        <a:t>2025/2026</a:t>
                      </a:r>
                    </a:p>
                  </a:txBody>
                  <a:tcPr/>
                </a:tc>
                <a:tc>
                  <a:txBody>
                    <a:bodyPr/>
                    <a:lstStyle/>
                    <a:p>
                      <a:pPr algn="ctr" fontAlgn="auto"/>
                      <a:r>
                        <a:rPr lang="en-US" sz="1000" b="0">
                          <a:solidFill>
                            <a:schemeClr val="tx1"/>
                          </a:solidFill>
                          <a:effectLst/>
                          <a:latin typeface="+mn-lt"/>
                        </a:rPr>
                        <a:t>Earned 6x the SAWW over a designated 12-month base period</a:t>
                      </a:r>
                    </a:p>
                  </a:txBody>
                  <a:tcPr marL="47625" marR="47625" marT="47625" marB="47625" anchor="ctr"/>
                </a:tc>
                <a:tc>
                  <a:txBody>
                    <a:bodyPr/>
                    <a:lstStyle/>
                    <a:p>
                      <a:pPr algn="ctr" fontAlgn="auto"/>
                      <a:r>
                        <a:rPr lang="en-US" sz="1000" b="0">
                          <a:solidFill>
                            <a:schemeClr val="tx1"/>
                          </a:solidFill>
                          <a:effectLst/>
                          <a:latin typeface="+mn-lt"/>
                        </a:rPr>
                        <a:t>TBD, up to a maximum of 1%</a:t>
                      </a:r>
                    </a:p>
                  </a:txBody>
                  <a:tcPr marL="47625" marR="47625" marT="47625" marB="47625" anchor="ctr"/>
                </a:tc>
                <a:tc>
                  <a:txBody>
                    <a:bodyPr/>
                    <a:lstStyle/>
                    <a:p>
                      <a:pPr algn="ctr" fontAlgn="auto"/>
                      <a:r>
                        <a:rPr lang="en-US" sz="1000" b="0">
                          <a:solidFill>
                            <a:schemeClr val="tx1"/>
                          </a:solidFill>
                          <a:effectLst/>
                          <a:latin typeface="+mn-lt"/>
                        </a:rPr>
                        <a:t>$168,600</a:t>
                      </a:r>
                    </a:p>
                  </a:txBody>
                  <a:tcPr marL="47625" marR="47625" marT="47625" marB="47625" anchor="ctr"/>
                </a:tc>
                <a:tc>
                  <a:txBody>
                    <a:bodyPr/>
                    <a:lstStyle/>
                    <a:p>
                      <a:pPr algn="ctr" fontAlgn="auto"/>
                      <a:r>
                        <a:rPr lang="en-US" sz="1000" b="0">
                          <a:solidFill>
                            <a:schemeClr val="tx1"/>
                          </a:solidFill>
                          <a:effectLst/>
                          <a:latin typeface="+mn-lt"/>
                        </a:rPr>
                        <a:t>Employer: 50% Employee: 50%</a:t>
                      </a:r>
                    </a:p>
                  </a:txBody>
                  <a:tcPr marL="47625" marR="47625" marT="47625" marB="47625" anchor="ctr"/>
                </a:tc>
                <a:tc>
                  <a:txBody>
                    <a:bodyPr/>
                    <a:lstStyle/>
                    <a:p>
                      <a:pPr algn="ctr" fontAlgn="auto"/>
                      <a:r>
                        <a:rPr lang="en-US" sz="1000" b="0">
                          <a:solidFill>
                            <a:schemeClr val="tx1"/>
                          </a:solidFill>
                          <a:effectLst/>
                          <a:latin typeface="+mn-lt"/>
                        </a:rPr>
                        <a:t>90% of AWW that is ≤ 50% of SAWW + 66% of AWW &gt; than 50% of SAWW</a:t>
                      </a:r>
                    </a:p>
                  </a:txBody>
                  <a:tcPr marL="47625" marR="47625" marT="47625" marB="47625" anchor="ctr"/>
                </a:tc>
                <a:tc>
                  <a:txBody>
                    <a:bodyPr/>
                    <a:lstStyle/>
                    <a:p>
                      <a:pPr algn="ctr" fontAlgn="auto"/>
                      <a:r>
                        <a:rPr lang="en-US" sz="1000" b="0">
                          <a:solidFill>
                            <a:schemeClr val="tx1"/>
                          </a:solidFill>
                          <a:effectLst/>
                          <a:latin typeface="+mn-lt"/>
                        </a:rPr>
                        <a:t>$1,104</a:t>
                      </a:r>
                    </a:p>
                  </a:txBody>
                  <a:tcPr marL="47625" marR="47625" marT="47625" marB="47625" anchor="ctr"/>
                </a:tc>
                <a:tc>
                  <a:txBody>
                    <a:bodyPr/>
                    <a:lstStyle/>
                    <a:p>
                      <a:pPr algn="ctr" fontAlgn="auto"/>
                      <a:r>
                        <a:rPr lang="en-US" sz="1000" b="0">
                          <a:solidFill>
                            <a:schemeClr val="tx1"/>
                          </a:solidFill>
                          <a:effectLst/>
                          <a:latin typeface="+mn-lt"/>
                        </a:rPr>
                        <a:t>Yes, if employed by current employer for 120+ days</a:t>
                      </a:r>
                    </a:p>
                  </a:txBody>
                  <a:tcPr marL="47625" marR="47625" marT="47625" marB="47625" anchor="ctr"/>
                </a:tc>
                <a:extLst>
                  <a:ext uri="{0D108BD9-81ED-4DB2-BD59-A6C34878D82A}">
                    <a16:rowId xmlns:a16="http://schemas.microsoft.com/office/drawing/2014/main" val="1592918812"/>
                  </a:ext>
                </a:extLst>
              </a:tr>
              <a:tr h="370840">
                <a:tc>
                  <a:txBody>
                    <a:bodyPr/>
                    <a:lstStyle/>
                    <a:p>
                      <a:r>
                        <a:rPr lang="en-US" sz="1000"/>
                        <a:t>VT</a:t>
                      </a:r>
                    </a:p>
                  </a:txBody>
                  <a:tcPr/>
                </a:tc>
                <a:tc>
                  <a:txBody>
                    <a:bodyPr/>
                    <a:lstStyle/>
                    <a:p>
                      <a:pPr algn="ctr"/>
                      <a:r>
                        <a:rPr lang="en-US" sz="1000"/>
                        <a:t>23/24/25</a:t>
                      </a:r>
                    </a:p>
                  </a:txBody>
                  <a:tcPr/>
                </a:tc>
                <a:tc>
                  <a:txBody>
                    <a:bodyPr/>
                    <a:lstStyle/>
                    <a:p>
                      <a:pPr algn="ctr" fontAlgn="auto"/>
                      <a:r>
                        <a:rPr lang="en-US" sz="1000" b="0">
                          <a:solidFill>
                            <a:schemeClr val="tx1"/>
                          </a:solidFill>
                          <a:effectLst/>
                          <a:latin typeface="+mn-lt"/>
                        </a:rPr>
                        <a:t>Employer plan: None Individual plan: TBD</a:t>
                      </a:r>
                    </a:p>
                  </a:txBody>
                  <a:tcPr marL="47625" marR="47625" marT="47625" marB="47625" anchor="ctr"/>
                </a:tc>
                <a:tc>
                  <a:txBody>
                    <a:bodyPr/>
                    <a:lstStyle/>
                    <a:p>
                      <a:pPr algn="ctr" fontAlgn="auto"/>
                      <a:r>
                        <a:rPr lang="en-US" sz="1000" b="0">
                          <a:solidFill>
                            <a:schemeClr val="tx1"/>
                          </a:solidFill>
                          <a:effectLst/>
                          <a:latin typeface="+mn-lt"/>
                        </a:rPr>
                        <a:t>N/A</a:t>
                      </a:r>
                    </a:p>
                  </a:txBody>
                  <a:tcPr marL="47625" marR="47625" marT="47625" marB="47625" anchor="ctr"/>
                </a:tc>
                <a:tc>
                  <a:txBody>
                    <a:bodyPr/>
                    <a:lstStyle/>
                    <a:p>
                      <a:pPr algn="ctr" fontAlgn="auto"/>
                      <a:r>
                        <a:rPr lang="en-US" sz="1000" b="0">
                          <a:solidFill>
                            <a:schemeClr val="tx1"/>
                          </a:solidFill>
                          <a:effectLst/>
                          <a:latin typeface="+mn-lt"/>
                        </a:rPr>
                        <a:t>$168,600</a:t>
                      </a:r>
                    </a:p>
                  </a:txBody>
                  <a:tcPr marL="47625" marR="47625" marT="47625" marB="47625" anchor="ctr"/>
                </a:tc>
                <a:tc>
                  <a:txBody>
                    <a:bodyPr/>
                    <a:lstStyle/>
                    <a:p>
                      <a:pPr algn="ctr" fontAlgn="auto"/>
                      <a:r>
                        <a:rPr lang="en-US" sz="1000" b="0">
                          <a:solidFill>
                            <a:schemeClr val="tx1"/>
                          </a:solidFill>
                          <a:effectLst/>
                          <a:latin typeface="+mn-lt"/>
                        </a:rPr>
                        <a:t>Set by employer</a:t>
                      </a:r>
                    </a:p>
                  </a:txBody>
                  <a:tcPr marL="47625" marR="47625" marT="47625" marB="47625" anchor="ctr"/>
                </a:tc>
                <a:tc>
                  <a:txBody>
                    <a:bodyPr/>
                    <a:lstStyle/>
                    <a:p>
                      <a:pPr algn="ctr" fontAlgn="auto"/>
                      <a:r>
                        <a:rPr lang="en-US" sz="1000" b="0">
                          <a:solidFill>
                            <a:schemeClr val="tx1"/>
                          </a:solidFill>
                          <a:effectLst/>
                          <a:latin typeface="+mn-lt"/>
                        </a:rPr>
                        <a:t>At  least 60% of AWW</a:t>
                      </a:r>
                    </a:p>
                  </a:txBody>
                  <a:tcPr marL="47625" marR="47625" marT="47625" marB="47625" anchor="ctr"/>
                </a:tc>
                <a:tc>
                  <a:txBody>
                    <a:bodyPr/>
                    <a:lstStyle/>
                    <a:p>
                      <a:pPr algn="ctr" fontAlgn="auto"/>
                      <a:r>
                        <a:rPr lang="en-US" sz="1000" b="0">
                          <a:solidFill>
                            <a:schemeClr val="tx1"/>
                          </a:solidFill>
                          <a:effectLst/>
                          <a:latin typeface="+mn-lt"/>
                        </a:rPr>
                        <a:t>$1,945</a:t>
                      </a:r>
                    </a:p>
                  </a:txBody>
                  <a:tcPr marL="47625" marR="47625" marT="47625" marB="47625" anchor="ctr"/>
                </a:tc>
                <a:tc>
                  <a:txBody>
                    <a:bodyPr/>
                    <a:lstStyle/>
                    <a:p>
                      <a:pPr algn="ctr" fontAlgn="auto"/>
                      <a:r>
                        <a:rPr lang="en-US" sz="1000" b="0">
                          <a:solidFill>
                            <a:schemeClr val="tx1"/>
                          </a:solidFill>
                          <a:effectLst/>
                          <a:latin typeface="+mn-lt"/>
                        </a:rPr>
                        <a:t>No</a:t>
                      </a:r>
                    </a:p>
                  </a:txBody>
                  <a:tcPr marL="47625" marR="47625" marT="47625" marB="47625" anchor="ctr"/>
                </a:tc>
                <a:extLst>
                  <a:ext uri="{0D108BD9-81ED-4DB2-BD59-A6C34878D82A}">
                    <a16:rowId xmlns:a16="http://schemas.microsoft.com/office/drawing/2014/main" val="826104661"/>
                  </a:ext>
                </a:extLst>
              </a:tr>
              <a:tr h="370840">
                <a:tc>
                  <a:txBody>
                    <a:bodyPr/>
                    <a:lstStyle/>
                    <a:p>
                      <a:r>
                        <a:rPr lang="en-US" sz="1000"/>
                        <a:t>CT</a:t>
                      </a:r>
                    </a:p>
                  </a:txBody>
                  <a:tcPr/>
                </a:tc>
                <a:tc>
                  <a:txBody>
                    <a:bodyPr/>
                    <a:lstStyle/>
                    <a:p>
                      <a:pPr algn="ctr"/>
                      <a:r>
                        <a:rPr lang="en-US" sz="1000"/>
                        <a:t>2021/2022</a:t>
                      </a:r>
                    </a:p>
                  </a:txBody>
                  <a:tcPr/>
                </a:tc>
                <a:tc>
                  <a:txBody>
                    <a:bodyPr/>
                    <a:lstStyle/>
                    <a:p>
                      <a:pPr algn="ctr" fontAlgn="auto"/>
                      <a:r>
                        <a:rPr lang="en-US" sz="1000" b="0">
                          <a:solidFill>
                            <a:schemeClr val="tx1"/>
                          </a:solidFill>
                          <a:effectLst/>
                          <a:latin typeface="+mn-lt"/>
                        </a:rPr>
                        <a:t>$2,325 in highest-earning quarter </a:t>
                      </a:r>
                    </a:p>
                  </a:txBody>
                  <a:tcPr marL="47625" marR="47625" marT="47625" marB="47625" anchor="ctr"/>
                </a:tc>
                <a:tc>
                  <a:txBody>
                    <a:bodyPr/>
                    <a:lstStyle/>
                    <a:p>
                      <a:pPr algn="ctr" fontAlgn="auto"/>
                      <a:r>
                        <a:rPr lang="en-US" sz="1000" b="0">
                          <a:solidFill>
                            <a:schemeClr val="tx1"/>
                          </a:solidFill>
                          <a:effectLst/>
                          <a:latin typeface="+mn-lt"/>
                        </a:rPr>
                        <a:t>0.50% </a:t>
                      </a:r>
                    </a:p>
                  </a:txBody>
                  <a:tcPr marL="47625" marR="47625" marT="47625" marB="47625" anchor="ctr"/>
                </a:tc>
                <a:tc>
                  <a:txBody>
                    <a:bodyPr/>
                    <a:lstStyle/>
                    <a:p>
                      <a:pPr algn="ctr" fontAlgn="auto"/>
                      <a:r>
                        <a:rPr lang="en-US" sz="1000" b="0">
                          <a:solidFill>
                            <a:schemeClr val="tx1"/>
                          </a:solidFill>
                          <a:effectLst/>
                          <a:latin typeface="+mn-lt"/>
                        </a:rPr>
                        <a:t>$168,600</a:t>
                      </a:r>
                    </a:p>
                  </a:txBody>
                  <a:tcPr marL="47625" marR="47625" marT="47625" marB="47625" anchor="ctr"/>
                </a:tc>
                <a:tc>
                  <a:txBody>
                    <a:bodyPr/>
                    <a:lstStyle/>
                    <a:p>
                      <a:pPr algn="ctr" fontAlgn="auto"/>
                      <a:r>
                        <a:rPr lang="en-US" sz="1000" b="0">
                          <a:solidFill>
                            <a:schemeClr val="tx1"/>
                          </a:solidFill>
                          <a:effectLst/>
                          <a:latin typeface="+mn-lt"/>
                        </a:rPr>
                        <a:t>Employee</a:t>
                      </a:r>
                    </a:p>
                  </a:txBody>
                  <a:tcPr marL="47625" marR="47625" marT="47625" marB="47625" anchor="ctr"/>
                </a:tc>
                <a:tc>
                  <a:txBody>
                    <a:bodyPr/>
                    <a:lstStyle/>
                    <a:p>
                      <a:pPr algn="ctr" fontAlgn="auto"/>
                      <a:r>
                        <a:rPr lang="en-US" sz="1000" b="0">
                          <a:solidFill>
                            <a:schemeClr val="tx1"/>
                          </a:solidFill>
                          <a:effectLst/>
                          <a:latin typeface="+mn-lt"/>
                        </a:rPr>
                        <a:t>95% of AWW up to 40x CT minimum wage ($627.60) + 60% of AWW &gt;40x CT min wage</a:t>
                      </a:r>
                    </a:p>
                  </a:txBody>
                  <a:tcPr marL="47625" marR="47625" marT="47625" marB="47625" anchor="ctr"/>
                </a:tc>
                <a:tc>
                  <a:txBody>
                    <a:bodyPr/>
                    <a:lstStyle/>
                    <a:p>
                      <a:pPr algn="ctr" fontAlgn="auto"/>
                      <a:r>
                        <a:rPr lang="en-US" sz="1000" b="0">
                          <a:solidFill>
                            <a:schemeClr val="tx1"/>
                          </a:solidFill>
                          <a:effectLst/>
                          <a:latin typeface="+mn-lt"/>
                        </a:rPr>
                        <a:t>$941.40 (60x CT min wage)</a:t>
                      </a:r>
                    </a:p>
                  </a:txBody>
                  <a:tcPr marL="47625" marR="47625" marT="47625" marB="47625" anchor="ctr"/>
                </a:tc>
                <a:tc>
                  <a:txBody>
                    <a:bodyPr/>
                    <a:lstStyle/>
                    <a:p>
                      <a:pPr algn="ctr" fontAlgn="auto"/>
                      <a:r>
                        <a:rPr lang="en-US" sz="1000" b="0">
                          <a:solidFill>
                            <a:schemeClr val="tx1"/>
                          </a:solidFill>
                          <a:effectLst/>
                          <a:latin typeface="+mn-lt"/>
                        </a:rPr>
                        <a:t>No </a:t>
                      </a:r>
                    </a:p>
                  </a:txBody>
                  <a:tcPr marL="47625" marR="47625" marT="47625" marB="47625" anchor="ctr"/>
                </a:tc>
                <a:extLst>
                  <a:ext uri="{0D108BD9-81ED-4DB2-BD59-A6C34878D82A}">
                    <a16:rowId xmlns:a16="http://schemas.microsoft.com/office/drawing/2014/main" val="471278157"/>
                  </a:ext>
                </a:extLst>
              </a:tr>
              <a:tr h="370840">
                <a:tc>
                  <a:txBody>
                    <a:bodyPr/>
                    <a:lstStyle/>
                    <a:p>
                      <a:r>
                        <a:rPr lang="en-US" sz="1000"/>
                        <a:t>RI</a:t>
                      </a:r>
                    </a:p>
                  </a:txBody>
                  <a:tcPr/>
                </a:tc>
                <a:tc>
                  <a:txBody>
                    <a:bodyPr/>
                    <a:lstStyle/>
                    <a:p>
                      <a:pPr algn="ctr"/>
                      <a:r>
                        <a:rPr lang="en-US" sz="1000"/>
                        <a:t>2014</a:t>
                      </a:r>
                    </a:p>
                  </a:txBody>
                  <a:tcPr/>
                </a:tc>
                <a:tc>
                  <a:txBody>
                    <a:bodyPr/>
                    <a:lstStyle/>
                    <a:p>
                      <a:pPr algn="ctr" fontAlgn="auto"/>
                      <a:r>
                        <a:rPr lang="en-US" sz="1000" b="0">
                          <a:solidFill>
                            <a:schemeClr val="tx1"/>
                          </a:solidFill>
                          <a:effectLst/>
                          <a:latin typeface="+mn-lt"/>
                        </a:rPr>
                        <a:t>$14,700  -OR-  total wages ≥$4,900 AND $2,450 in one quarter AND total wages ≥1.5x highest quarter of earnings </a:t>
                      </a:r>
                    </a:p>
                  </a:txBody>
                  <a:tcPr marL="47625" marR="47625" marT="47625" marB="47625" anchor="ctr"/>
                </a:tc>
                <a:tc>
                  <a:txBody>
                    <a:bodyPr/>
                    <a:lstStyle/>
                    <a:p>
                      <a:pPr algn="ctr" fontAlgn="auto"/>
                      <a:r>
                        <a:rPr lang="en-US" sz="1000" b="0">
                          <a:solidFill>
                            <a:schemeClr val="tx1"/>
                          </a:solidFill>
                          <a:effectLst/>
                          <a:latin typeface="+mn-lt"/>
                        </a:rPr>
                        <a:t>1.10% </a:t>
                      </a:r>
                    </a:p>
                  </a:txBody>
                  <a:tcPr marL="47625" marR="47625" marT="47625" marB="47625" anchor="ctr"/>
                </a:tc>
                <a:tc>
                  <a:txBody>
                    <a:bodyPr/>
                    <a:lstStyle/>
                    <a:p>
                      <a:pPr algn="ctr" fontAlgn="auto"/>
                      <a:r>
                        <a:rPr lang="en-US" sz="1000" b="0">
                          <a:solidFill>
                            <a:schemeClr val="tx1"/>
                          </a:solidFill>
                          <a:effectLst/>
                          <a:latin typeface="+mn-lt"/>
                        </a:rPr>
                        <a:t>$84,000</a:t>
                      </a:r>
                    </a:p>
                  </a:txBody>
                  <a:tcPr marL="47625" marR="47625" marT="47625" marB="47625" anchor="ctr"/>
                </a:tc>
                <a:tc>
                  <a:txBody>
                    <a:bodyPr/>
                    <a:lstStyle/>
                    <a:p>
                      <a:pPr algn="ctr" fontAlgn="auto"/>
                      <a:r>
                        <a:rPr lang="en-US" sz="1000" b="0">
                          <a:solidFill>
                            <a:schemeClr val="tx1"/>
                          </a:solidFill>
                          <a:effectLst/>
                          <a:latin typeface="+mn-lt"/>
                        </a:rPr>
                        <a:t>Employee </a:t>
                      </a:r>
                    </a:p>
                  </a:txBody>
                  <a:tcPr marL="47625" marR="47625" marT="47625" marB="47625" anchor="ctr"/>
                </a:tc>
                <a:tc>
                  <a:txBody>
                    <a:bodyPr/>
                    <a:lstStyle/>
                    <a:p>
                      <a:pPr algn="ctr" fontAlgn="auto"/>
                      <a:r>
                        <a:rPr lang="en-US" sz="1000" b="0">
                          <a:solidFill>
                            <a:schemeClr val="tx1"/>
                          </a:solidFill>
                          <a:effectLst/>
                          <a:latin typeface="+mn-lt"/>
                        </a:rPr>
                        <a:t>60% of AWW in highest-paid quarter</a:t>
                      </a:r>
                    </a:p>
                  </a:txBody>
                  <a:tcPr marL="47625" marR="47625" marT="47625" marB="47625" anchor="ctr"/>
                </a:tc>
                <a:tc>
                  <a:txBody>
                    <a:bodyPr/>
                    <a:lstStyle/>
                    <a:p>
                      <a:pPr algn="ctr" fontAlgn="auto"/>
                      <a:r>
                        <a:rPr lang="en-US" sz="1000" b="0">
                          <a:solidFill>
                            <a:schemeClr val="tx1"/>
                          </a:solidFill>
                          <a:effectLst/>
                          <a:latin typeface="+mn-lt"/>
                        </a:rPr>
                        <a:t>$1,007</a:t>
                      </a:r>
                    </a:p>
                  </a:txBody>
                  <a:tcPr marL="47625" marR="47625" marT="47625" marB="47625" anchor="ctr"/>
                </a:tc>
                <a:tc>
                  <a:txBody>
                    <a:bodyPr/>
                    <a:lstStyle/>
                    <a:p>
                      <a:pPr algn="ctr" fontAlgn="auto"/>
                      <a:r>
                        <a:rPr lang="en-US" sz="1000" b="0">
                          <a:solidFill>
                            <a:schemeClr val="tx1"/>
                          </a:solidFill>
                          <a:effectLst/>
                          <a:latin typeface="+mn-lt"/>
                        </a:rPr>
                        <a:t>Yes </a:t>
                      </a:r>
                    </a:p>
                  </a:txBody>
                  <a:tcPr marL="47625" marR="47625" marT="47625" marB="47625" anchor="ctr"/>
                </a:tc>
                <a:extLst>
                  <a:ext uri="{0D108BD9-81ED-4DB2-BD59-A6C34878D82A}">
                    <a16:rowId xmlns:a16="http://schemas.microsoft.com/office/drawing/2014/main" val="1461217036"/>
                  </a:ext>
                </a:extLst>
              </a:tr>
              <a:tr h="370840">
                <a:tc>
                  <a:txBody>
                    <a:bodyPr/>
                    <a:lstStyle/>
                    <a:p>
                      <a:r>
                        <a:rPr lang="en-US" sz="1000"/>
                        <a:t>NY</a:t>
                      </a:r>
                    </a:p>
                  </a:txBody>
                  <a:tcPr/>
                </a:tc>
                <a:tc>
                  <a:txBody>
                    <a:bodyPr/>
                    <a:lstStyle/>
                    <a:p>
                      <a:pPr algn="ctr"/>
                      <a:r>
                        <a:rPr lang="en-US" sz="1000"/>
                        <a:t>2018</a:t>
                      </a:r>
                    </a:p>
                  </a:txBody>
                  <a:tcPr/>
                </a:tc>
                <a:tc>
                  <a:txBody>
                    <a:bodyPr/>
                    <a:lstStyle/>
                    <a:p>
                      <a:pPr algn="ctr" fontAlgn="auto"/>
                      <a:r>
                        <a:rPr lang="en-US" sz="1000" b="0">
                          <a:solidFill>
                            <a:schemeClr val="tx1"/>
                          </a:solidFill>
                          <a:effectLst/>
                          <a:latin typeface="+mn-lt"/>
                        </a:rPr>
                        <a:t>With a single employer: 26 consecutive weeks of full-time (20+ hours) employment -or- 175 part-time working days</a:t>
                      </a:r>
                    </a:p>
                  </a:txBody>
                  <a:tcPr marL="47625" marR="47625" marT="47625" marB="47625" anchor="ctr"/>
                </a:tc>
                <a:tc>
                  <a:txBody>
                    <a:bodyPr/>
                    <a:lstStyle/>
                    <a:p>
                      <a:pPr algn="ctr" fontAlgn="auto"/>
                      <a:r>
                        <a:rPr lang="en-US" sz="1000" b="0">
                          <a:solidFill>
                            <a:schemeClr val="tx1"/>
                          </a:solidFill>
                          <a:effectLst/>
                          <a:latin typeface="+mn-lt"/>
                        </a:rPr>
                        <a:t>0.373% </a:t>
                      </a:r>
                    </a:p>
                  </a:txBody>
                  <a:tcPr marL="47625" marR="47625" marT="47625" marB="47625" anchor="ctr"/>
                </a:tc>
                <a:tc>
                  <a:txBody>
                    <a:bodyPr/>
                    <a:lstStyle/>
                    <a:p>
                      <a:pPr algn="ctr" fontAlgn="auto"/>
                      <a:r>
                        <a:rPr lang="en-US" sz="1000" b="0">
                          <a:solidFill>
                            <a:schemeClr val="tx1"/>
                          </a:solidFill>
                          <a:effectLst/>
                          <a:latin typeface="+mn-lt"/>
                        </a:rPr>
                        <a:t>$89,343.16</a:t>
                      </a:r>
                    </a:p>
                  </a:txBody>
                  <a:tcPr marL="47625" marR="47625" marT="47625" marB="47625" anchor="ctr"/>
                </a:tc>
                <a:tc>
                  <a:txBody>
                    <a:bodyPr/>
                    <a:lstStyle/>
                    <a:p>
                      <a:pPr algn="ctr" fontAlgn="auto"/>
                      <a:r>
                        <a:rPr lang="en-US" sz="1000" b="0">
                          <a:solidFill>
                            <a:schemeClr val="tx1"/>
                          </a:solidFill>
                          <a:effectLst/>
                          <a:latin typeface="+mn-lt"/>
                        </a:rPr>
                        <a:t>Employee</a:t>
                      </a:r>
                    </a:p>
                  </a:txBody>
                  <a:tcPr marL="47625" marR="47625" marT="47625" marB="47625" anchor="ctr"/>
                </a:tc>
                <a:tc>
                  <a:txBody>
                    <a:bodyPr/>
                    <a:lstStyle/>
                    <a:p>
                      <a:pPr algn="ctr" fontAlgn="auto"/>
                      <a:r>
                        <a:rPr lang="en-US" sz="1000" b="0">
                          <a:solidFill>
                            <a:schemeClr val="tx1"/>
                          </a:solidFill>
                          <a:effectLst/>
                          <a:latin typeface="+mn-lt"/>
                        </a:rPr>
                        <a:t>67% of AWW </a:t>
                      </a:r>
                    </a:p>
                  </a:txBody>
                  <a:tcPr marL="47625" marR="47625" marT="47625" marB="47625" anchor="ctr"/>
                </a:tc>
                <a:tc>
                  <a:txBody>
                    <a:bodyPr/>
                    <a:lstStyle/>
                    <a:p>
                      <a:pPr algn="ctr" fontAlgn="auto"/>
                      <a:r>
                        <a:rPr lang="en-US" sz="1000" b="0">
                          <a:solidFill>
                            <a:schemeClr val="tx1"/>
                          </a:solidFill>
                          <a:effectLst/>
                          <a:latin typeface="+mn-lt"/>
                        </a:rPr>
                        <a:t>$1,151.16 (0.67x SAWW)</a:t>
                      </a:r>
                    </a:p>
                  </a:txBody>
                  <a:tcPr marL="47625" marR="47625" marT="47625" marB="47625" anchor="ctr"/>
                </a:tc>
                <a:tc>
                  <a:txBody>
                    <a:bodyPr/>
                    <a:lstStyle/>
                    <a:p>
                      <a:pPr algn="ctr" fontAlgn="auto"/>
                      <a:r>
                        <a:rPr lang="en-US" sz="1000" b="0">
                          <a:solidFill>
                            <a:schemeClr val="tx1"/>
                          </a:solidFill>
                          <a:effectLst/>
                          <a:latin typeface="+mn-lt"/>
                        </a:rPr>
                        <a:t>Yes </a:t>
                      </a:r>
                    </a:p>
                  </a:txBody>
                  <a:tcPr marL="47625" marR="47625" marT="47625" marB="47625" anchor="ctr"/>
                </a:tc>
                <a:extLst>
                  <a:ext uri="{0D108BD9-81ED-4DB2-BD59-A6C34878D82A}">
                    <a16:rowId xmlns:a16="http://schemas.microsoft.com/office/drawing/2014/main" val="3640959395"/>
                  </a:ext>
                </a:extLst>
              </a:tr>
            </a:tbl>
          </a:graphicData>
        </a:graphic>
      </p:graphicFrame>
    </p:spTree>
    <p:extLst>
      <p:ext uri="{BB962C8B-B14F-4D97-AF65-F5344CB8AC3E}">
        <p14:creationId xmlns:p14="http://schemas.microsoft.com/office/powerpoint/2010/main" val="425959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7289212" cy="1325563"/>
          </a:xfrm>
        </p:spPr>
        <p:txBody>
          <a:bodyPr/>
          <a:lstStyle/>
          <a:p>
            <a:r>
              <a:rPr lang="en-US"/>
              <a:t>When To Call For Help?</a:t>
            </a:r>
          </a:p>
        </p:txBody>
      </p:sp>
      <p:pic>
        <p:nvPicPr>
          <p:cNvPr id="5" name="Picture 4" descr="Logo&#10;&#10;Description automatically generated">
            <a:extLst>
              <a:ext uri="{FF2B5EF4-FFF2-40B4-BE49-F238E27FC236}">
                <a16:creationId xmlns:a16="http://schemas.microsoft.com/office/drawing/2014/main" id="{3664E88A-A833-9C79-C03B-916A2828A85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8447" y="2121307"/>
            <a:ext cx="3497160" cy="3421135"/>
          </a:xfrm>
          <a:prstGeom prst="rect">
            <a:avLst/>
          </a:prstGeom>
        </p:spPr>
      </p:pic>
      <p:graphicFrame>
        <p:nvGraphicFramePr>
          <p:cNvPr id="6" name="Content Placeholder 2">
            <a:extLst>
              <a:ext uri="{FF2B5EF4-FFF2-40B4-BE49-F238E27FC236}">
                <a16:creationId xmlns:a16="http://schemas.microsoft.com/office/drawing/2014/main" id="{BDDE5AE8-40FE-FCBA-780D-F75C0E2EBA90}"/>
              </a:ext>
            </a:extLst>
          </p:cNvPr>
          <p:cNvGraphicFramePr>
            <a:graphicFrameLocks/>
          </p:cNvGraphicFramePr>
          <p:nvPr>
            <p:extLst>
              <p:ext uri="{D42A27DB-BD31-4B8C-83A1-F6EECF244321}">
                <p14:modId xmlns:p14="http://schemas.microsoft.com/office/powerpoint/2010/main" val="4262146252"/>
              </p:ext>
            </p:extLst>
          </p:nvPr>
        </p:nvGraphicFramePr>
        <p:xfrm>
          <a:off x="4173762" y="1624002"/>
          <a:ext cx="7823200" cy="4983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974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44ADC64-8269-1C16-3669-A584D0BD48F4}"/>
              </a:ext>
            </a:extLst>
          </p:cNvPr>
          <p:cNvSpPr txBox="1">
            <a:spLocks/>
          </p:cNvSpPr>
          <p:nvPr/>
        </p:nvSpPr>
        <p:spPr>
          <a:xfrm>
            <a:off x="1903354" y="2406771"/>
            <a:ext cx="8385292" cy="36713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4000">
                <a:solidFill>
                  <a:srgbClr val="005A85"/>
                </a:solidFill>
                <a:latin typeface="Open Sans"/>
                <a:ea typeface="Open Sans"/>
                <a:cs typeface="Open Sans"/>
              </a:rPr>
              <a:t>Questions Will Be Addressed During The Q&amp;A, Please Submit via the “Questions” Field</a:t>
            </a:r>
          </a:p>
        </p:txBody>
      </p:sp>
    </p:spTree>
    <p:extLst>
      <p:ext uri="{BB962C8B-B14F-4D97-AF65-F5344CB8AC3E}">
        <p14:creationId xmlns:p14="http://schemas.microsoft.com/office/powerpoint/2010/main" val="147872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C8DF50-753C-D14C-BF33-869338812D42}"/>
              </a:ext>
            </a:extLst>
          </p:cNvPr>
          <p:cNvCxnSpPr>
            <a:cxnSpLocks/>
          </p:cNvCxnSpPr>
          <p:nvPr/>
        </p:nvCxnSpPr>
        <p:spPr>
          <a:xfrm>
            <a:off x="5264776" y="2270733"/>
            <a:ext cx="0" cy="3914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Content Placeholder 3">
            <a:extLst>
              <a:ext uri="{FF2B5EF4-FFF2-40B4-BE49-F238E27FC236}">
                <a16:creationId xmlns:a16="http://schemas.microsoft.com/office/drawing/2014/main" id="{D26A36EB-0E5B-CB1E-BC7C-75460F81DBF7}"/>
              </a:ext>
            </a:extLst>
          </p:cNvPr>
          <p:cNvPicPr/>
          <p:nvPr/>
        </p:nvPicPr>
        <p:blipFill rotWithShape="1">
          <a:blip r:embed="rId2">
            <a:extLst>
              <a:ext uri="{28A0092B-C50C-407E-A947-70E740481C1C}">
                <a14:useLocalDpi xmlns:a14="http://schemas.microsoft.com/office/drawing/2010/main" val="0"/>
              </a:ext>
            </a:extLst>
          </a:blip>
          <a:srcRect t="3700" b="29633"/>
          <a:stretch/>
        </p:blipFill>
        <p:spPr>
          <a:xfrm>
            <a:off x="1369773" y="1999895"/>
            <a:ext cx="2272462" cy="2272462"/>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449089D8-2A8B-0033-7CF4-F7AEE43763BD}"/>
              </a:ext>
            </a:extLst>
          </p:cNvPr>
          <p:cNvSpPr txBox="1"/>
          <p:nvPr/>
        </p:nvSpPr>
        <p:spPr>
          <a:xfrm>
            <a:off x="324259" y="4458873"/>
            <a:ext cx="4363489" cy="707886"/>
          </a:xfrm>
          <a:prstGeom prst="rect">
            <a:avLst/>
          </a:prstGeom>
          <a:noFill/>
        </p:spPr>
        <p:txBody>
          <a:bodyPr wrap="square" lIns="91440" tIns="45720" rIns="91440" bIns="45720" anchor="t">
            <a:spAutoFit/>
          </a:bodyPr>
          <a:lstStyle/>
          <a:p>
            <a:pPr algn="ctr"/>
            <a:r>
              <a:rPr lang="en-US" sz="2000" b="1">
                <a:solidFill>
                  <a:srgbClr val="004772"/>
                </a:solidFill>
                <a:latin typeface="Georgia Pro"/>
              </a:rPr>
              <a:t>Mark Alaimo</a:t>
            </a:r>
            <a:br>
              <a:rPr lang="en-US" sz="2000" b="1">
                <a:solidFill>
                  <a:srgbClr val="004772"/>
                </a:solidFill>
                <a:latin typeface="Georgia Pro"/>
              </a:rPr>
            </a:br>
            <a:r>
              <a:rPr lang="en-US" sz="2000">
                <a:solidFill>
                  <a:srgbClr val="004772"/>
                </a:solidFill>
                <a:latin typeface="Georgia Pro"/>
              </a:rPr>
              <a:t>Managing Shareholder</a:t>
            </a:r>
          </a:p>
        </p:txBody>
      </p:sp>
      <p:pic>
        <p:nvPicPr>
          <p:cNvPr id="8" name="Picture 7" descr="A blue text on a white background&#10;&#10;Description automatically generated">
            <a:extLst>
              <a:ext uri="{FF2B5EF4-FFF2-40B4-BE49-F238E27FC236}">
                <a16:creationId xmlns:a16="http://schemas.microsoft.com/office/drawing/2014/main" id="{BB983014-58A6-DBC2-26B0-1882520D6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25" y="5353275"/>
            <a:ext cx="3553326" cy="1098053"/>
          </a:xfrm>
          <a:prstGeom prst="rect">
            <a:avLst/>
          </a:prstGeom>
        </p:spPr>
      </p:pic>
      <p:sp>
        <p:nvSpPr>
          <p:cNvPr id="12" name="Title 1">
            <a:extLst>
              <a:ext uri="{FF2B5EF4-FFF2-40B4-BE49-F238E27FC236}">
                <a16:creationId xmlns:a16="http://schemas.microsoft.com/office/drawing/2014/main" id="{F4595E32-71DB-2DB9-E90E-9EE5E65E00CB}"/>
              </a:ext>
            </a:extLst>
          </p:cNvPr>
          <p:cNvSpPr txBox="1">
            <a:spLocks/>
          </p:cNvSpPr>
          <p:nvPr/>
        </p:nvSpPr>
        <p:spPr>
          <a:xfrm>
            <a:off x="5556198" y="2404872"/>
            <a:ext cx="6156265" cy="37802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4800">
                <a:solidFill>
                  <a:srgbClr val="005A85"/>
                </a:solidFill>
              </a:rPr>
              <a:t>2024 Things to Consider:  </a:t>
            </a:r>
          </a:p>
          <a:p>
            <a:pPr algn="ctr"/>
            <a:r>
              <a:rPr lang="en-US" sz="4800">
                <a:solidFill>
                  <a:srgbClr val="005A85"/>
                </a:solidFill>
              </a:rPr>
              <a:t>Accountant’s Perspective </a:t>
            </a:r>
          </a:p>
        </p:txBody>
      </p:sp>
    </p:spTree>
    <p:extLst>
      <p:ext uri="{BB962C8B-B14F-4D97-AF65-F5344CB8AC3E}">
        <p14:creationId xmlns:p14="http://schemas.microsoft.com/office/powerpoint/2010/main" val="41848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About Mark…</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1805864"/>
            <a:ext cx="8930727" cy="4247317"/>
          </a:xfrm>
          <a:prstGeom prst="rect">
            <a:avLst/>
          </a:prstGeom>
          <a:noFill/>
        </p:spPr>
        <p:txBody>
          <a:bodyPr wrap="square" rtlCol="0">
            <a:spAutoFit/>
          </a:bodyPr>
          <a:lstStyle/>
          <a:p>
            <a:pPr marL="285750"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Practicing since 2005</a:t>
            </a:r>
          </a:p>
          <a:p>
            <a:pPr marL="285750" indent="-285750">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Licenses &amp; certifications: CPA/PFS, CFP®, AEP®</a:t>
            </a:r>
          </a:p>
          <a:p>
            <a:pPr marL="285750" indent="-285750">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Background in family office management, private wealth, and tax compliance and planning for private clients.</a:t>
            </a:r>
          </a:p>
          <a:p>
            <a:pPr marL="285750" indent="-285750">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Practice leader of LCW CPAs</a:t>
            </a:r>
            <a:r>
              <a:rPr lang="en-US">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Assurance practice largely focuses on serving small local based non-profit with the practice leader holding an AICPA non-profit certification</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Dad to 4, husband to one. </a:t>
            </a:r>
          </a:p>
          <a:p>
            <a:pPr marL="285750" indent="-285750">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If you aren’t bored yet, visit: </a:t>
            </a:r>
            <a:r>
              <a:rPr lang="en-US">
                <a:effectLst/>
                <a:latin typeface="Calibri" panose="020F0502020204030204" pitchFamily="34" charset="0"/>
                <a:ea typeface="Calibri" panose="020F0502020204030204" pitchFamily="34" charset="0"/>
                <a:cs typeface="Times New Roman" panose="02020603050405020304" pitchFamily="18" charset="0"/>
                <a:hlinkClick r:id="rId2"/>
              </a:rPr>
              <a:t>https://lcwcpas.com/about-accounting-firm-lawrence-ma/accountants-team/mark-alaimo-cpa-lawrence-ma/</a:t>
            </a:r>
            <a:r>
              <a:rPr lang="en-US">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A blue text on a white background&#10;&#10;Description automatically generated">
            <a:extLst>
              <a:ext uri="{FF2B5EF4-FFF2-40B4-BE49-F238E27FC236}">
                <a16:creationId xmlns:a16="http://schemas.microsoft.com/office/drawing/2014/main" id="{B5C1013B-4D08-8372-300D-EF7E75FD2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452" y="5986254"/>
            <a:ext cx="2245745" cy="693983"/>
          </a:xfrm>
          <a:prstGeom prst="rect">
            <a:avLst/>
          </a:prstGeom>
        </p:spPr>
      </p:pic>
    </p:spTree>
    <p:extLst>
      <p:ext uri="{BB962C8B-B14F-4D97-AF65-F5344CB8AC3E}">
        <p14:creationId xmlns:p14="http://schemas.microsoft.com/office/powerpoint/2010/main" val="4688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591380" cy="1325563"/>
          </a:xfrm>
        </p:spPr>
        <p:txBody>
          <a:bodyPr/>
          <a:lstStyle/>
          <a:p>
            <a:r>
              <a:rPr lang="en-US"/>
              <a:t>FinCEN | Beneficial Ownership Information (BOI) reporting</a:t>
            </a:r>
          </a:p>
        </p:txBody>
      </p:sp>
      <p:sp>
        <p:nvSpPr>
          <p:cNvPr id="4" name="TextBox 3">
            <a:extLst>
              <a:ext uri="{FF2B5EF4-FFF2-40B4-BE49-F238E27FC236}">
                <a16:creationId xmlns:a16="http://schemas.microsoft.com/office/drawing/2014/main" id="{D71A91BB-B2F2-8F46-80A4-F6EBCFC738D3}"/>
              </a:ext>
            </a:extLst>
          </p:cNvPr>
          <p:cNvSpPr txBox="1"/>
          <p:nvPr/>
        </p:nvSpPr>
        <p:spPr>
          <a:xfrm>
            <a:off x="327802" y="2467346"/>
            <a:ext cx="5440700" cy="3139321"/>
          </a:xfrm>
          <a:prstGeom prst="rect">
            <a:avLst/>
          </a:prstGeom>
          <a:noFill/>
        </p:spPr>
        <p:txBody>
          <a:bodyPr wrap="square" rtlCol="0">
            <a:spAutoFit/>
          </a:bodyPr>
          <a:lstStyle/>
          <a:p>
            <a:pPr marL="742950" lvl="1"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Created by Corporate Transparency Act of 2021.</a:t>
            </a:r>
          </a:p>
          <a:p>
            <a:pPr lvl="1">
              <a:buFontTx/>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Will affect an estimated 32.6 million entities, with an estimated 5MM more annually</a:t>
            </a:r>
          </a:p>
          <a:p>
            <a:pPr lvl="1">
              <a:buFontTx/>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Unless exemption applies, most domestic entities registered with a Secretary of State that have less than $5MM and less than 20 full-time employees.  </a:t>
            </a:r>
          </a:p>
          <a:p>
            <a:pPr lvl="1">
              <a:buFontTx/>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All “control persons” need to be reported</a:t>
            </a:r>
          </a:p>
        </p:txBody>
      </p:sp>
      <p:sp>
        <p:nvSpPr>
          <p:cNvPr id="3" name="TextBox 2">
            <a:extLst>
              <a:ext uri="{FF2B5EF4-FFF2-40B4-BE49-F238E27FC236}">
                <a16:creationId xmlns:a16="http://schemas.microsoft.com/office/drawing/2014/main" id="{7758F672-BA7A-F578-E4FE-2C162CB56670}"/>
              </a:ext>
            </a:extLst>
          </p:cNvPr>
          <p:cNvSpPr txBox="1"/>
          <p:nvPr/>
        </p:nvSpPr>
        <p:spPr>
          <a:xfrm>
            <a:off x="6254887" y="2467346"/>
            <a:ext cx="5609311" cy="3416320"/>
          </a:xfrm>
          <a:prstGeom prst="rect">
            <a:avLst/>
          </a:prstGeom>
          <a:noFill/>
        </p:spPr>
        <p:txBody>
          <a:bodyPr wrap="square" rtlCol="0">
            <a:spAutoFit/>
          </a:bodyPr>
          <a:lstStyle/>
          <a:p>
            <a:pPr marL="742950" lvl="1"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Initial filing due by 12/31/24 for entities in existence prior to 1/1/25; new entities have 90 days. </a:t>
            </a:r>
          </a:p>
          <a:p>
            <a:pPr lvl="1">
              <a:buFontTx/>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Entities must file an update within 90 days of an update in ownership.</a:t>
            </a:r>
          </a:p>
          <a:p>
            <a:pPr lvl="1">
              <a:buFontTx/>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Penalties for non-compliance:</a:t>
            </a:r>
          </a:p>
          <a:p>
            <a:pPr lvl="2">
              <a:buFontTx/>
              <a:buChar char="-"/>
            </a:pPr>
            <a:r>
              <a:rPr lang="en-US">
                <a:effectLst/>
                <a:latin typeface="Calibri" panose="020F0502020204030204" pitchFamily="34" charset="0"/>
                <a:ea typeface="Calibri" panose="020F0502020204030204" pitchFamily="34" charset="0"/>
                <a:cs typeface="Times New Roman" panose="02020603050405020304" pitchFamily="18" charset="0"/>
              </a:rPr>
              <a:t>$500 per day up to $10,000 and up to two years in prison.</a:t>
            </a:r>
          </a:p>
          <a:p>
            <a:pPr marL="742950" lvl="1" indent="-285750">
              <a:buFont typeface="Arial" panose="020B0604020202020204" pitchFamily="34" charset="0"/>
              <a:buChar char="•"/>
            </a:pPr>
            <a:endParaRPr lang="en-US">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a:latin typeface="Calibri" panose="020F0502020204030204" pitchFamily="34" charset="0"/>
                <a:cs typeface="Times New Roman" panose="02020603050405020304" pitchFamily="18" charset="0"/>
              </a:rPr>
              <a:t>More info:	</a:t>
            </a:r>
            <a:r>
              <a:rPr lang="en-US">
                <a:latin typeface="Calibri" panose="020F0502020204030204" pitchFamily="34" charset="0"/>
                <a:cs typeface="Times New Roman" panose="02020603050405020304" pitchFamily="18" charset="0"/>
                <a:hlinkClick r:id="rId2"/>
              </a:rPr>
              <a:t>https://www.fincen.gov/boi</a:t>
            </a:r>
            <a:endParaRPr lang="en-US">
              <a:latin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0173C553-3F3D-6FBA-EE2F-3DDC2210FECF}"/>
              </a:ext>
            </a:extLst>
          </p:cNvPr>
          <p:cNvCxnSpPr>
            <a:cxnSpLocks/>
          </p:cNvCxnSpPr>
          <p:nvPr/>
        </p:nvCxnSpPr>
        <p:spPr>
          <a:xfrm>
            <a:off x="6096000" y="2261005"/>
            <a:ext cx="0" cy="3914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A blue text on a white background&#10;&#10;Description automatically generated">
            <a:extLst>
              <a:ext uri="{FF2B5EF4-FFF2-40B4-BE49-F238E27FC236}">
                <a16:creationId xmlns:a16="http://schemas.microsoft.com/office/drawing/2014/main" id="{298FB944-EBA8-23F4-FB91-D5956648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452" y="5986254"/>
            <a:ext cx="2245745" cy="693983"/>
          </a:xfrm>
          <a:prstGeom prst="rect">
            <a:avLst/>
          </a:prstGeom>
        </p:spPr>
      </p:pic>
    </p:spTree>
    <p:extLst>
      <p:ext uri="{BB962C8B-B14F-4D97-AF65-F5344CB8AC3E}">
        <p14:creationId xmlns:p14="http://schemas.microsoft.com/office/powerpoint/2010/main" val="375044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7736428" cy="1325563"/>
          </a:xfrm>
        </p:spPr>
        <p:txBody>
          <a:bodyPr/>
          <a:lstStyle/>
          <a:p>
            <a:r>
              <a:rPr lang="en-US"/>
              <a:t>Energy efficient investments </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1990691"/>
            <a:ext cx="8213084" cy="3970318"/>
          </a:xfrm>
          <a:prstGeom prst="rect">
            <a:avLst/>
          </a:prstGeom>
          <a:noFill/>
        </p:spPr>
        <p:txBody>
          <a:bodyPr wrap="square" lIns="91440" tIns="45720" rIns="91440" bIns="45720" rtlCol="0" anchor="t">
            <a:spAutoFit/>
          </a:bodyPr>
          <a:lstStyle/>
          <a:p>
            <a:pPr marL="200660" lvl="1" indent="0">
              <a:buNone/>
            </a:pPr>
            <a:endParaRPr lang="en-US">
              <a:ea typeface="Calibri" panose="020F0502020204030204"/>
              <a:cs typeface="Calibri" panose="020F0502020204030204"/>
            </a:endParaRPr>
          </a:p>
          <a:p>
            <a:pPr lvl="1">
              <a:buFont typeface="Arial" panose="020B0604020202020204" pitchFamily="34" charset="0"/>
              <a:buChar char="•"/>
            </a:pPr>
            <a:r>
              <a:rPr lang="en-US"/>
              <a:t>Made 30% federal tax credit permanent by Inflation Reduction Act of 2022</a:t>
            </a:r>
          </a:p>
          <a:p>
            <a:pPr lvl="1">
              <a:buFont typeface="Arial" panose="020B0604020202020204" pitchFamily="34" charset="0"/>
              <a:buChar char="•"/>
            </a:pPr>
            <a:endParaRPr lang="en-US"/>
          </a:p>
          <a:p>
            <a:pPr lvl="1">
              <a:buFont typeface="Arial" panose="020B0604020202020204" pitchFamily="34" charset="0"/>
              <a:buChar char="•"/>
            </a:pPr>
            <a:r>
              <a:rPr lang="en-US"/>
              <a:t>Can obtain the credit with a signed agreement and 10% down</a:t>
            </a:r>
            <a:endParaRPr lang="en-US">
              <a:ea typeface="Calibri"/>
              <a:cs typeface="Calibri"/>
            </a:endParaRPr>
          </a:p>
          <a:p>
            <a:pPr lvl="1">
              <a:buFont typeface="Arial" panose="020B0604020202020204" pitchFamily="34" charset="0"/>
              <a:buChar char="•"/>
            </a:pPr>
            <a:endParaRPr lang="en-US"/>
          </a:p>
          <a:p>
            <a:pPr lvl="1">
              <a:buFont typeface="Arial" panose="020B0604020202020204" pitchFamily="34" charset="0"/>
              <a:buChar char="•"/>
            </a:pPr>
            <a:r>
              <a:rPr lang="en-US"/>
              <a:t>Bonus deprecation for 85% of the total when put into service</a:t>
            </a:r>
            <a:endParaRPr lang="en-US">
              <a:ea typeface="Calibri"/>
              <a:cs typeface="Calibri"/>
            </a:endParaRPr>
          </a:p>
          <a:p>
            <a:pPr lvl="1">
              <a:buFont typeface="Arial" panose="020B0604020202020204" pitchFamily="34" charset="0"/>
              <a:buChar char="•"/>
            </a:pPr>
            <a:endParaRPr lang="en-US"/>
          </a:p>
          <a:p>
            <a:pPr lvl="1">
              <a:buFont typeface="Arial" panose="020B0604020202020204" pitchFamily="34" charset="0"/>
              <a:buChar char="•"/>
            </a:pPr>
            <a:r>
              <a:rPr lang="en-US"/>
              <a:t>Depreciate for MA purposes over 5 years</a:t>
            </a:r>
            <a:endParaRPr lang="en-US">
              <a:ea typeface="Calibri"/>
              <a:cs typeface="Calibri"/>
            </a:endParaRPr>
          </a:p>
          <a:p>
            <a:pPr lvl="1">
              <a:buFont typeface="Arial" panose="020B0604020202020204" pitchFamily="34" charset="0"/>
              <a:buChar char="•"/>
            </a:pPr>
            <a:endParaRPr lang="en-US"/>
          </a:p>
          <a:p>
            <a:pPr lvl="1">
              <a:buFont typeface="Arial" panose="020B0604020202020204" pitchFamily="34" charset="0"/>
              <a:buChar char="•"/>
            </a:pPr>
            <a:r>
              <a:rPr lang="en-US"/>
              <a:t>SREC incentives on a state by state basis</a:t>
            </a:r>
            <a:endParaRPr lang="en-US">
              <a:ea typeface="Calibri"/>
              <a:cs typeface="Calibri"/>
            </a:endParaRPr>
          </a:p>
          <a:p>
            <a:pPr lvl="1">
              <a:buFont typeface="Arial" panose="020B0604020202020204" pitchFamily="34" charset="0"/>
              <a:buChar char="•"/>
            </a:pPr>
            <a:endParaRPr lang="en-US"/>
          </a:p>
          <a:p>
            <a:pPr lvl="1">
              <a:buFont typeface="Arial" panose="020B0604020202020204" pitchFamily="34" charset="0"/>
              <a:buChar char="•"/>
            </a:pPr>
            <a:r>
              <a:rPr lang="en-US"/>
              <a:t>ROI for most under 3.5 years</a:t>
            </a:r>
          </a:p>
          <a:p>
            <a:pPr lvl="1">
              <a:buFont typeface="Arial" panose="020B0604020202020204" pitchFamily="34" charset="0"/>
              <a:buChar char="•"/>
            </a:pPr>
            <a:endParaRPr lang="en-US"/>
          </a:p>
          <a:p>
            <a:pPr>
              <a:buFont typeface="Arial" panose="020B0604020202020204" pitchFamily="34" charset="0"/>
              <a:buChar char="•"/>
            </a:pPr>
            <a:endParaRPr lang="en-US"/>
          </a:p>
        </p:txBody>
      </p:sp>
      <p:pic>
        <p:nvPicPr>
          <p:cNvPr id="3" name="Picture 2" descr="A blue text on a white background&#10;&#10;Description automatically generated">
            <a:extLst>
              <a:ext uri="{FF2B5EF4-FFF2-40B4-BE49-F238E27FC236}">
                <a16:creationId xmlns:a16="http://schemas.microsoft.com/office/drawing/2014/main" id="{D28F08AE-38B1-BE1D-9039-EFD5B879B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8452" y="5986254"/>
            <a:ext cx="2245745" cy="693983"/>
          </a:xfrm>
          <a:prstGeom prst="rect">
            <a:avLst/>
          </a:prstGeom>
        </p:spPr>
      </p:pic>
    </p:spTree>
    <p:extLst>
      <p:ext uri="{BB962C8B-B14F-4D97-AF65-F5344CB8AC3E}">
        <p14:creationId xmlns:p14="http://schemas.microsoft.com/office/powerpoint/2010/main" val="235988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7736428" cy="1325563"/>
          </a:xfrm>
        </p:spPr>
        <p:txBody>
          <a:bodyPr/>
          <a:lstStyle/>
          <a:p>
            <a:r>
              <a:rPr lang="en-US"/>
              <a:t>ERTC amnesty</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272793"/>
            <a:ext cx="8930727" cy="3416320"/>
          </a:xfrm>
          <a:prstGeom prst="rect">
            <a:avLst/>
          </a:prstGeom>
          <a:noFill/>
        </p:spPr>
        <p:txBody>
          <a:bodyPr wrap="square" rtlCol="0">
            <a:spAutoFit/>
          </a:bodyPr>
          <a:lstStyle/>
          <a:p>
            <a:pPr marL="201168" lvl="1" indent="0">
              <a:buNone/>
            </a:pPr>
            <a:endParaRPr lang="en-US"/>
          </a:p>
          <a:p>
            <a:pPr lvl="1">
              <a:buFont typeface="Arial" panose="020B0604020202020204" pitchFamily="34" charset="0"/>
              <a:buChar char="•"/>
            </a:pPr>
            <a:r>
              <a:rPr lang="en-US"/>
              <a:t>Over $230 billion in ERTC claims (three times the initial estimate)</a:t>
            </a:r>
          </a:p>
          <a:p>
            <a:pPr lvl="1">
              <a:buFont typeface="Arial" panose="020B0604020202020204" pitchFamily="34" charset="0"/>
              <a:buChar char="•"/>
            </a:pPr>
            <a:endParaRPr lang="en-US"/>
          </a:p>
          <a:p>
            <a:pPr lvl="1">
              <a:buFont typeface="Arial" panose="020B0604020202020204" pitchFamily="34" charset="0"/>
              <a:buChar char="•"/>
            </a:pPr>
            <a:r>
              <a:rPr lang="en-US"/>
              <a:t>As of September, the IRS had paid out in excess of $8 billion in fraudulent claims</a:t>
            </a:r>
          </a:p>
          <a:p>
            <a:pPr lvl="1">
              <a:buFont typeface="Arial" panose="020B0604020202020204" pitchFamily="34" charset="0"/>
              <a:buChar char="•"/>
            </a:pPr>
            <a:endParaRPr lang="en-US"/>
          </a:p>
          <a:p>
            <a:pPr lvl="1">
              <a:buFont typeface="Arial" panose="020B0604020202020204" pitchFamily="34" charset="0"/>
              <a:buChar char="•"/>
            </a:pPr>
            <a:r>
              <a:rPr lang="en-US"/>
              <a:t>Windfall for likely half of recipients </a:t>
            </a:r>
          </a:p>
          <a:p>
            <a:pPr lvl="1">
              <a:buFont typeface="Arial" panose="020B0604020202020204" pitchFamily="34" charset="0"/>
              <a:buChar char="•"/>
            </a:pPr>
            <a:endParaRPr lang="en-US"/>
          </a:p>
          <a:p>
            <a:pPr lvl="1">
              <a:buFont typeface="Arial" panose="020B0604020202020204" pitchFamily="34" charset="0"/>
              <a:buChar char="•"/>
            </a:pPr>
            <a:r>
              <a:rPr lang="en-US"/>
              <a:t>Amnesty program permits retaining 20% of what received, returning 80% (until 3/22/24)</a:t>
            </a:r>
          </a:p>
          <a:p>
            <a:pPr lvl="1">
              <a:buFont typeface="Arial" panose="020B0604020202020204" pitchFamily="34" charset="0"/>
              <a:buChar char="•"/>
            </a:pPr>
            <a:endParaRPr lang="en-US">
              <a:hlinkClick r:id="rId2"/>
            </a:endParaRPr>
          </a:p>
          <a:p>
            <a:pPr lvl="1">
              <a:buFont typeface="Arial" panose="020B0604020202020204" pitchFamily="34" charset="0"/>
              <a:buChar char="•"/>
            </a:pPr>
            <a:r>
              <a:rPr lang="en-US">
                <a:hlinkClick r:id="rId2"/>
              </a:rPr>
              <a:t>https://www.irs.gov/newsroom/withdraw-an-employee-retention-credit-erc-claim</a:t>
            </a:r>
            <a:endParaRPr lang="en-US"/>
          </a:p>
          <a:p>
            <a:pPr lvl="1">
              <a:buFont typeface="Arial" panose="020B0604020202020204" pitchFamily="34" charset="0"/>
              <a:buChar char="•"/>
            </a:pPr>
            <a:endParaRPr lang="en-US"/>
          </a:p>
          <a:p>
            <a:pPr lvl="1">
              <a:buFont typeface="Arial" panose="020B0604020202020204" pitchFamily="34" charset="0"/>
              <a:buChar char="•"/>
            </a:pPr>
            <a:r>
              <a:rPr lang="en-US"/>
              <a:t>Income tax implications</a:t>
            </a:r>
          </a:p>
        </p:txBody>
      </p:sp>
      <p:pic>
        <p:nvPicPr>
          <p:cNvPr id="3" name="Picture 2" descr="A blue text on a white background&#10;&#10;Description automatically generated">
            <a:extLst>
              <a:ext uri="{FF2B5EF4-FFF2-40B4-BE49-F238E27FC236}">
                <a16:creationId xmlns:a16="http://schemas.microsoft.com/office/drawing/2014/main" id="{B2F8AEF5-7384-D90B-609E-A53926F8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452" y="5986254"/>
            <a:ext cx="2245745" cy="693983"/>
          </a:xfrm>
          <a:prstGeom prst="rect">
            <a:avLst/>
          </a:prstGeom>
        </p:spPr>
      </p:pic>
    </p:spTree>
    <p:extLst>
      <p:ext uri="{BB962C8B-B14F-4D97-AF65-F5344CB8AC3E}">
        <p14:creationId xmlns:p14="http://schemas.microsoft.com/office/powerpoint/2010/main" val="125541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7736428" cy="1325563"/>
          </a:xfrm>
        </p:spPr>
        <p:txBody>
          <a:bodyPr/>
          <a:lstStyle/>
          <a:p>
            <a:r>
              <a:rPr lang="en-US"/>
              <a:t>Nexus implications of remote workers</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292248"/>
            <a:ext cx="8076896" cy="3416320"/>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a:t>Nexus: Business presence in a state</a:t>
            </a:r>
          </a:p>
          <a:p>
            <a:pPr marL="742950" lvl="1" indent="-285750">
              <a:lnSpc>
                <a:spcPct val="150000"/>
              </a:lnSpc>
              <a:buFont typeface="Arial" panose="020B0604020202020204" pitchFamily="34" charset="0"/>
              <a:buChar char="•"/>
            </a:pPr>
            <a:r>
              <a:rPr lang="en-US"/>
              <a:t>Maintaining the “corporate veil”</a:t>
            </a:r>
          </a:p>
          <a:p>
            <a:pPr marL="742950" lvl="1" indent="-285750">
              <a:lnSpc>
                <a:spcPct val="150000"/>
              </a:lnSpc>
              <a:buFont typeface="Arial" panose="020B0604020202020204" pitchFamily="34" charset="0"/>
              <a:buChar char="•"/>
            </a:pPr>
            <a:r>
              <a:rPr lang="en-US"/>
              <a:t>Registration considerations</a:t>
            </a:r>
          </a:p>
          <a:p>
            <a:pPr marL="742950" lvl="1" indent="-285750">
              <a:lnSpc>
                <a:spcPct val="150000"/>
              </a:lnSpc>
              <a:buFont typeface="Arial" panose="020B0604020202020204" pitchFamily="34" charset="0"/>
              <a:buChar char="•"/>
            </a:pPr>
            <a:r>
              <a:rPr lang="en-US"/>
              <a:t>Income tax implications</a:t>
            </a:r>
          </a:p>
          <a:p>
            <a:pPr marL="742950" lvl="1" indent="-285750">
              <a:lnSpc>
                <a:spcPct val="150000"/>
              </a:lnSpc>
              <a:buFont typeface="Arial" panose="020B0604020202020204" pitchFamily="34" charset="0"/>
              <a:buChar char="•"/>
            </a:pPr>
            <a:r>
              <a:rPr lang="en-US"/>
              <a:t>Sales tax implications</a:t>
            </a:r>
          </a:p>
          <a:p>
            <a:pPr marL="742950" lvl="1" indent="-285750">
              <a:lnSpc>
                <a:spcPct val="150000"/>
              </a:lnSpc>
              <a:buFont typeface="Arial" panose="020B0604020202020204" pitchFamily="34" charset="0"/>
              <a:buChar char="•"/>
            </a:pPr>
            <a:r>
              <a:rPr lang="en-US"/>
              <a:t>Unemployment tax considerations</a:t>
            </a:r>
          </a:p>
          <a:p>
            <a:pPr marL="742950" lvl="1" indent="-285750">
              <a:lnSpc>
                <a:spcPct val="150000"/>
              </a:lnSpc>
              <a:buFont typeface="Arial" panose="020B0604020202020204" pitchFamily="34" charset="0"/>
              <a:buChar char="•"/>
            </a:pPr>
            <a:r>
              <a:rPr lang="en-US"/>
              <a:t>Employee benefit considerations </a:t>
            </a:r>
          </a:p>
          <a:p>
            <a:pPr marL="742950" lvl="1" indent="-285750">
              <a:lnSpc>
                <a:spcPct val="150000"/>
              </a:lnSpc>
              <a:buFont typeface="Arial" panose="020B0604020202020204" pitchFamily="34" charset="0"/>
              <a:buChar char="•"/>
            </a:pPr>
            <a:r>
              <a:rPr lang="en-US"/>
              <a:t>State DOL considerations </a:t>
            </a:r>
          </a:p>
        </p:txBody>
      </p:sp>
      <p:pic>
        <p:nvPicPr>
          <p:cNvPr id="3" name="Picture 2" descr="A blue text on a white background&#10;&#10;Description automatically generated">
            <a:extLst>
              <a:ext uri="{FF2B5EF4-FFF2-40B4-BE49-F238E27FC236}">
                <a16:creationId xmlns:a16="http://schemas.microsoft.com/office/drawing/2014/main" id="{002E55DC-5CBD-697A-C0F6-D74803C47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8452" y="5986254"/>
            <a:ext cx="2245745" cy="693983"/>
          </a:xfrm>
          <a:prstGeom prst="rect">
            <a:avLst/>
          </a:prstGeom>
        </p:spPr>
      </p:pic>
    </p:spTree>
    <p:extLst>
      <p:ext uri="{BB962C8B-B14F-4D97-AF65-F5344CB8AC3E}">
        <p14:creationId xmlns:p14="http://schemas.microsoft.com/office/powerpoint/2010/main" val="290676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latin typeface="Open Sans"/>
                <a:ea typeface="Open Sans"/>
                <a:cs typeface="Open Sans"/>
              </a:rPr>
              <a:t>About Al...</a:t>
            </a:r>
            <a:endParaRPr lang="en-US"/>
          </a:p>
        </p:txBody>
      </p:sp>
      <p:sp>
        <p:nvSpPr>
          <p:cNvPr id="3" name="TextBox 2">
            <a:extLst>
              <a:ext uri="{FF2B5EF4-FFF2-40B4-BE49-F238E27FC236}">
                <a16:creationId xmlns:a16="http://schemas.microsoft.com/office/drawing/2014/main" id="{746B1100-C334-FCE9-D6D5-BCA02726A3A0}"/>
              </a:ext>
            </a:extLst>
          </p:cNvPr>
          <p:cNvSpPr txBox="1"/>
          <p:nvPr/>
        </p:nvSpPr>
        <p:spPr>
          <a:xfrm>
            <a:off x="687724" y="1710900"/>
            <a:ext cx="9482786" cy="5016758"/>
          </a:xfrm>
          <a:prstGeom prst="rect">
            <a:avLst/>
          </a:prstGeom>
          <a:noFill/>
        </p:spPr>
        <p:txBody>
          <a:bodyPr wrap="square" lIns="91440" tIns="45720" rIns="91440" bIns="45720" rtlCol="0" anchor="t">
            <a:spAutoFit/>
          </a:bodyPr>
          <a:lstStyle/>
          <a:p>
            <a:pPr>
              <a:buFont typeface="Arial" panose="020B0604020202020204" pitchFamily="34" charset="0"/>
              <a:buChar char="•"/>
            </a:pPr>
            <a:r>
              <a:rPr lang="en-US" sz="2000">
                <a:ea typeface="+mn-lt"/>
                <a:cs typeface="+mn-lt"/>
              </a:rPr>
              <a:t> A seasoned management side labor and employment attorney.  </a:t>
            </a:r>
          </a:p>
          <a:p>
            <a:pPr>
              <a:buFont typeface="Arial" panose="020B0604020202020204" pitchFamily="34" charset="0"/>
              <a:buChar char="•"/>
            </a:pPr>
            <a:r>
              <a:rPr lang="en-US" sz="2000">
                <a:ea typeface="+mn-lt"/>
                <a:cs typeface="+mn-lt"/>
              </a:rPr>
              <a:t> Experience working for state government as well as large private law firms such as</a:t>
            </a:r>
          </a:p>
          <a:p>
            <a:pPr lvl="1">
              <a:buFont typeface="Courier New" panose="020B0604020202020204" pitchFamily="34" charset="0"/>
              <a:buChar char="o"/>
            </a:pPr>
            <a:r>
              <a:rPr lang="en-US" sz="2000">
                <a:ea typeface="+mn-lt"/>
                <a:cs typeface="+mn-lt"/>
              </a:rPr>
              <a:t> Rubin and Rudman LLP</a:t>
            </a:r>
          </a:p>
          <a:p>
            <a:pPr lvl="1">
              <a:buFont typeface="Courier New" panose="020B0604020202020204" pitchFamily="34" charset="0"/>
              <a:buChar char="o"/>
            </a:pPr>
            <a:r>
              <a:rPr lang="en-US" sz="2000">
                <a:ea typeface="+mn-lt"/>
                <a:cs typeface="+mn-lt"/>
              </a:rPr>
              <a:t> Bowditch &amp; Dewey</a:t>
            </a:r>
          </a:p>
          <a:p>
            <a:pPr lvl="1">
              <a:buFont typeface="Courier New" panose="020B0604020202020204" pitchFamily="34" charset="0"/>
              <a:buChar char="o"/>
            </a:pPr>
            <a:r>
              <a:rPr lang="en-US" sz="2000">
                <a:ea typeface="+mn-lt"/>
                <a:cs typeface="+mn-lt"/>
              </a:rPr>
              <a:t> Greenberg Traurig</a:t>
            </a:r>
          </a:p>
          <a:p>
            <a:pPr>
              <a:buFont typeface="Arial" panose="020B0604020202020204" pitchFamily="34" charset="0"/>
              <a:buChar char="•"/>
            </a:pPr>
            <a:r>
              <a:rPr lang="en-US" sz="2000">
                <a:ea typeface="+mn-lt"/>
                <a:cs typeface="+mn-lt"/>
              </a:rPr>
              <a:t> Currently in solo practice concentrating on all aspects of employment law as well as labor law representing management clients in the following areas:</a:t>
            </a:r>
          </a:p>
          <a:p>
            <a:pPr lvl="1">
              <a:buFont typeface="Courier New" panose="020B0604020202020204" pitchFamily="34" charset="0"/>
              <a:buChar char="o"/>
            </a:pPr>
            <a:r>
              <a:rPr lang="en-US" sz="2000">
                <a:ea typeface="+mn-lt"/>
                <a:cs typeface="+mn-lt"/>
              </a:rPr>
              <a:t> Litigation</a:t>
            </a:r>
          </a:p>
          <a:p>
            <a:pPr lvl="1">
              <a:buFont typeface="Courier New" panose="020B0604020202020204" pitchFamily="34" charset="0"/>
              <a:buChar char="o"/>
            </a:pPr>
            <a:r>
              <a:rPr lang="en-US" sz="2000">
                <a:ea typeface="+mn-lt"/>
                <a:cs typeface="+mn-lt"/>
              </a:rPr>
              <a:t> Federal and State administrative proceedings</a:t>
            </a:r>
          </a:p>
          <a:p>
            <a:pPr lvl="1">
              <a:buFont typeface="Courier New" panose="020B0604020202020204" pitchFamily="34" charset="0"/>
              <a:buChar char="o"/>
            </a:pPr>
            <a:r>
              <a:rPr lang="en-US" sz="2000">
                <a:ea typeface="+mn-lt"/>
                <a:cs typeface="+mn-lt"/>
              </a:rPr>
              <a:t> Wage and hour</a:t>
            </a:r>
          </a:p>
          <a:p>
            <a:pPr lvl="1">
              <a:buFont typeface="Courier New" panose="020B0604020202020204" pitchFamily="34" charset="0"/>
              <a:buChar char="o"/>
            </a:pPr>
            <a:r>
              <a:rPr lang="en-US" sz="2000">
                <a:ea typeface="+mn-lt"/>
                <a:cs typeface="+mn-lt"/>
              </a:rPr>
              <a:t> NLRB matters</a:t>
            </a:r>
          </a:p>
          <a:p>
            <a:pPr lvl="1">
              <a:buFont typeface="Courier New" panose="020B0604020202020204" pitchFamily="34" charset="0"/>
              <a:buChar char="o"/>
            </a:pPr>
            <a:r>
              <a:rPr lang="en-US" sz="2000">
                <a:ea typeface="+mn-lt"/>
                <a:cs typeface="+mn-lt"/>
              </a:rPr>
              <a:t> Non-compete and restrictive covenants </a:t>
            </a:r>
            <a:endParaRPr lang="en-US" sz="2000">
              <a:ea typeface="Calibri"/>
              <a:cs typeface="Calibri"/>
            </a:endParaRPr>
          </a:p>
          <a:p>
            <a:pPr>
              <a:buFont typeface="Arial" panose="020B0604020202020204" pitchFamily="34" charset="0"/>
              <a:buChar char="•"/>
            </a:pPr>
            <a:r>
              <a:rPr lang="en-US" sz="2000">
                <a:ea typeface="+mn-lt"/>
                <a:cs typeface="+mn-lt"/>
              </a:rPr>
              <a:t> Established practice in the human services arena </a:t>
            </a:r>
          </a:p>
          <a:p>
            <a:pPr>
              <a:buFont typeface="Arial" panose="020B0604020202020204" pitchFamily="34" charset="0"/>
              <a:buChar char="•"/>
            </a:pPr>
            <a:r>
              <a:rPr lang="en-US" sz="2000">
                <a:ea typeface="+mn-lt"/>
                <a:cs typeface="+mn-lt"/>
              </a:rPr>
              <a:t> Represents families seeking adult or special education placement and services as well as school discipline matters.</a:t>
            </a:r>
            <a:endParaRPr lang="en-US" sz="2000">
              <a:ea typeface="Calibri"/>
              <a:cs typeface="Calibri"/>
            </a:endParaRPr>
          </a:p>
          <a:p>
            <a:pPr marL="342900" indent="-342900">
              <a:buFont typeface="Arial" panose="020B0604020202020204" pitchFamily="34" charset="0"/>
              <a:buChar char="•"/>
            </a:pPr>
            <a:endParaRPr lang="en-US" sz="2000">
              <a:ea typeface="Calibri"/>
              <a:cs typeface="Calibri"/>
            </a:endParaRPr>
          </a:p>
        </p:txBody>
      </p:sp>
      <p:pic>
        <p:nvPicPr>
          <p:cNvPr id="5" name="Picture 4" descr="A logo of a law firm&#10;&#10;Description automatically generated">
            <a:extLst>
              <a:ext uri="{FF2B5EF4-FFF2-40B4-BE49-F238E27FC236}">
                <a16:creationId xmlns:a16="http://schemas.microsoft.com/office/drawing/2014/main" id="{17050163-0DC3-1315-5E54-6EE81B0CA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82519"/>
            <a:ext cx="1722486" cy="1033285"/>
          </a:xfrm>
          <a:prstGeom prst="rect">
            <a:avLst/>
          </a:prstGeom>
        </p:spPr>
      </p:pic>
    </p:spTree>
    <p:extLst>
      <p:ext uri="{BB962C8B-B14F-4D97-AF65-F5344CB8AC3E}">
        <p14:creationId xmlns:p14="http://schemas.microsoft.com/office/powerpoint/2010/main" val="398230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6471064" cy="1325563"/>
          </a:xfrm>
        </p:spPr>
        <p:txBody>
          <a:bodyPr/>
          <a:lstStyle/>
          <a:p>
            <a:r>
              <a:rPr lang="en-US"/>
              <a:t>Executive retention strategies using non-qualified plans</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233882"/>
            <a:ext cx="8076896" cy="3788858"/>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a:t>Insurance based plans </a:t>
            </a:r>
          </a:p>
          <a:p>
            <a:pPr marL="1200150" lvl="2" indent="-285750">
              <a:lnSpc>
                <a:spcPct val="150000"/>
              </a:lnSpc>
              <a:buFont typeface="Courier New" panose="02070309020205020404" pitchFamily="49" charset="0"/>
              <a:buChar char="o"/>
            </a:pPr>
            <a:r>
              <a:rPr lang="en-US"/>
              <a:t>Split-dollar</a:t>
            </a:r>
          </a:p>
          <a:p>
            <a:pPr marL="1200150" lvl="2" indent="-285750">
              <a:lnSpc>
                <a:spcPct val="150000"/>
              </a:lnSpc>
              <a:buFont typeface="Courier New" panose="02070309020205020404" pitchFamily="49" charset="0"/>
              <a:buChar char="o"/>
            </a:pPr>
            <a:r>
              <a:rPr lang="en-US"/>
              <a:t>Non-qualified annuities </a:t>
            </a:r>
          </a:p>
          <a:p>
            <a:pPr marL="1200150" lvl="2" indent="-285750">
              <a:lnSpc>
                <a:spcPct val="150000"/>
              </a:lnSpc>
              <a:buFont typeface="Courier New" panose="02070309020205020404" pitchFamily="49" charset="0"/>
              <a:buChar char="o"/>
            </a:pPr>
            <a:r>
              <a:rPr lang="en-US"/>
              <a:t>Etc…</a:t>
            </a:r>
          </a:p>
          <a:p>
            <a:pPr marL="1200150" lvl="2" indent="-285750">
              <a:lnSpc>
                <a:spcPct val="150000"/>
              </a:lnSpc>
              <a:buFont typeface="Arial" panose="020B0604020202020204" pitchFamily="34" charset="0"/>
              <a:buChar char="•"/>
            </a:pPr>
            <a:endParaRPr lang="en-US"/>
          </a:p>
          <a:p>
            <a:pPr marL="742950" lvl="1" indent="-285750">
              <a:lnSpc>
                <a:spcPct val="150000"/>
              </a:lnSpc>
              <a:buFont typeface="Arial" panose="020B0604020202020204" pitchFamily="34" charset="0"/>
              <a:buChar char="•"/>
            </a:pPr>
            <a:r>
              <a:rPr lang="en-US"/>
              <a:t>Non-insurance based plans</a:t>
            </a:r>
          </a:p>
          <a:p>
            <a:pPr marL="1200150" lvl="2" indent="-285750">
              <a:lnSpc>
                <a:spcPct val="150000"/>
              </a:lnSpc>
              <a:buFont typeface="Courier New" panose="02070309020205020404" pitchFamily="49" charset="0"/>
              <a:buChar char="o"/>
            </a:pPr>
            <a:r>
              <a:rPr lang="en-US"/>
              <a:t>Deferred bonus plans (pool or individually)</a:t>
            </a:r>
          </a:p>
          <a:p>
            <a:pPr marL="1200150" lvl="2" indent="-285750">
              <a:lnSpc>
                <a:spcPct val="150000"/>
              </a:lnSpc>
              <a:buFont typeface="Courier New" panose="02070309020205020404" pitchFamily="49" charset="0"/>
              <a:buChar char="o"/>
            </a:pPr>
            <a:r>
              <a:rPr lang="en-US"/>
              <a:t>Phantom stock and/or stock appreciation rights</a:t>
            </a:r>
          </a:p>
          <a:p>
            <a:pPr marL="1200150" lvl="2" indent="-285750">
              <a:lnSpc>
                <a:spcPct val="150000"/>
              </a:lnSpc>
              <a:buFont typeface="Courier New" panose="02070309020205020404" pitchFamily="49" charset="0"/>
              <a:buChar char="o"/>
            </a:pPr>
            <a:r>
              <a:rPr lang="en-US"/>
              <a:t>Etc…</a:t>
            </a:r>
          </a:p>
        </p:txBody>
      </p:sp>
      <p:pic>
        <p:nvPicPr>
          <p:cNvPr id="5" name="Picture 4" descr="A blue text on a white background&#10;&#10;Description automatically generated">
            <a:extLst>
              <a:ext uri="{FF2B5EF4-FFF2-40B4-BE49-F238E27FC236}">
                <a16:creationId xmlns:a16="http://schemas.microsoft.com/office/drawing/2014/main" id="{F666FBB5-D4CA-EDE6-BCA4-EDAC4BF1E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8452" y="5986254"/>
            <a:ext cx="2245745" cy="693983"/>
          </a:xfrm>
          <a:prstGeom prst="rect">
            <a:avLst/>
          </a:prstGeom>
        </p:spPr>
      </p:pic>
    </p:spTree>
    <p:extLst>
      <p:ext uri="{BB962C8B-B14F-4D97-AF65-F5344CB8AC3E}">
        <p14:creationId xmlns:p14="http://schemas.microsoft.com/office/powerpoint/2010/main" val="289812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3629D-B897-8C35-CAA1-5C19382F61AD}"/>
              </a:ext>
            </a:extLst>
          </p:cNvPr>
          <p:cNvPicPr>
            <a:picLocks noChangeAspect="1"/>
          </p:cNvPicPr>
          <p:nvPr/>
        </p:nvPicPr>
        <p:blipFill rotWithShape="1">
          <a:blip r:embed="rId3">
            <a:extLst>
              <a:ext uri="{28A0092B-C50C-407E-A947-70E740481C1C}">
                <a14:useLocalDpi xmlns:a14="http://schemas.microsoft.com/office/drawing/2010/main" val="0"/>
              </a:ext>
            </a:extLst>
          </a:blip>
          <a:srcRect l="27282" r="14292"/>
          <a:stretch/>
        </p:blipFill>
        <p:spPr>
          <a:xfrm>
            <a:off x="0" y="274320"/>
            <a:ext cx="5757705" cy="6575008"/>
          </a:xfrm>
          <a:prstGeom prst="rect">
            <a:avLst/>
          </a:prstGeom>
        </p:spPr>
      </p:pic>
      <p:sp>
        <p:nvSpPr>
          <p:cNvPr id="5" name="TextBox 4">
            <a:extLst>
              <a:ext uri="{FF2B5EF4-FFF2-40B4-BE49-F238E27FC236}">
                <a16:creationId xmlns:a16="http://schemas.microsoft.com/office/drawing/2014/main" id="{64AEB7B9-4EA1-616F-285C-C8224C4524E7}"/>
              </a:ext>
            </a:extLst>
          </p:cNvPr>
          <p:cNvSpPr txBox="1"/>
          <p:nvPr/>
        </p:nvSpPr>
        <p:spPr>
          <a:xfrm>
            <a:off x="6186489" y="2361495"/>
            <a:ext cx="5328922" cy="1200329"/>
          </a:xfrm>
          <a:prstGeom prst="rect">
            <a:avLst/>
          </a:prstGeom>
          <a:noFill/>
        </p:spPr>
        <p:txBody>
          <a:bodyPr wrap="square">
            <a:spAutoFit/>
          </a:body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084772"/>
                </a:solidFill>
                <a:effectLst/>
                <a:uLnTx/>
                <a:uFillTx/>
                <a:latin typeface="Open Sans" panose="020B0606030504020204" pitchFamily="34" charset="0"/>
                <a:ea typeface="Open Sans" panose="020B0606030504020204" pitchFamily="34" charset="0"/>
                <a:cs typeface="Open Sans" panose="020B0606030504020204" pitchFamily="34" charset="0"/>
              </a:rPr>
              <a:t>Questions?</a:t>
            </a:r>
          </a:p>
        </p:txBody>
      </p:sp>
    </p:spTree>
    <p:extLst>
      <p:ext uri="{BB962C8B-B14F-4D97-AF65-F5344CB8AC3E}">
        <p14:creationId xmlns:p14="http://schemas.microsoft.com/office/powerpoint/2010/main" val="2791835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6DF4-4C24-8C43-A266-D0CE5822B3BA}"/>
              </a:ext>
            </a:extLst>
          </p:cNvPr>
          <p:cNvSpPr>
            <a:spLocks noGrp="1"/>
          </p:cNvSpPr>
          <p:nvPr>
            <p:ph type="title"/>
          </p:nvPr>
        </p:nvSpPr>
        <p:spPr>
          <a:xfrm>
            <a:off x="6194539" y="879018"/>
            <a:ext cx="5408874" cy="1276235"/>
          </a:xfrm>
        </p:spPr>
        <p:txBody>
          <a:bodyPr>
            <a:normAutofit/>
          </a:bodyPr>
          <a:lstStyle/>
          <a:p>
            <a:r>
              <a:rPr lang="en-US" b="1">
                <a:solidFill>
                  <a:srgbClr val="005A85"/>
                </a:solidFill>
                <a:latin typeface="Open Sans"/>
                <a:ea typeface="Open Sans"/>
                <a:cs typeface="Open Sans"/>
              </a:rPr>
              <a:t>Thank You!</a:t>
            </a:r>
            <a:endParaRPr lang="en-US" i="1" spc="-150">
              <a:solidFill>
                <a:srgbClr val="005A85"/>
              </a:solidFill>
              <a:latin typeface="Georgia"/>
              <a:ea typeface="Open Sans"/>
              <a:cs typeface="Open Sans"/>
            </a:endParaRPr>
          </a:p>
        </p:txBody>
      </p:sp>
      <p:pic>
        <p:nvPicPr>
          <p:cNvPr id="11" name="Content Placeholder 5">
            <a:extLst>
              <a:ext uri="{FF2B5EF4-FFF2-40B4-BE49-F238E27FC236}">
                <a16:creationId xmlns:a16="http://schemas.microsoft.com/office/drawing/2014/main" id="{20B4DF8B-E757-27FB-7C24-B21A802854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879018"/>
            <a:ext cx="5702710" cy="5978982"/>
          </a:xfrm>
          <a:prstGeom prst="rect">
            <a:avLst/>
          </a:prstGeom>
        </p:spPr>
      </p:pic>
      <p:pic>
        <p:nvPicPr>
          <p:cNvPr id="8" name="Picture 7" descr="A blue arrow on a black background&#10;&#10;Description automatically generated">
            <a:extLst>
              <a:ext uri="{FF2B5EF4-FFF2-40B4-BE49-F238E27FC236}">
                <a16:creationId xmlns:a16="http://schemas.microsoft.com/office/drawing/2014/main" id="{434BB1BA-0D8E-3451-7310-7E9DCBE8F641}"/>
              </a:ext>
            </a:extLst>
          </p:cNvPr>
          <p:cNvPicPr>
            <a:picLocks noChangeAspect="1"/>
          </p:cNvPicPr>
          <p:nvPr/>
        </p:nvPicPr>
        <p:blipFill>
          <a:blip r:embed="rId3"/>
          <a:stretch>
            <a:fillRect/>
          </a:stretch>
        </p:blipFill>
        <p:spPr>
          <a:xfrm>
            <a:off x="6308147" y="2792854"/>
            <a:ext cx="2199410" cy="960566"/>
          </a:xfrm>
          <a:prstGeom prst="rect">
            <a:avLst/>
          </a:prstGeom>
        </p:spPr>
      </p:pic>
      <p:pic>
        <p:nvPicPr>
          <p:cNvPr id="9" name="Picture 8" descr="A logo of a law firm&#10;&#10;Description automatically generated">
            <a:extLst>
              <a:ext uri="{FF2B5EF4-FFF2-40B4-BE49-F238E27FC236}">
                <a16:creationId xmlns:a16="http://schemas.microsoft.com/office/drawing/2014/main" id="{4DE93A14-2111-1C98-CB48-3CA950D99C9D}"/>
              </a:ext>
            </a:extLst>
          </p:cNvPr>
          <p:cNvPicPr>
            <a:picLocks noChangeAspect="1"/>
          </p:cNvPicPr>
          <p:nvPr/>
        </p:nvPicPr>
        <p:blipFill>
          <a:blip r:embed="rId4"/>
          <a:stretch>
            <a:fillRect/>
          </a:stretch>
        </p:blipFill>
        <p:spPr>
          <a:xfrm>
            <a:off x="9639732" y="2682952"/>
            <a:ext cx="1965615" cy="1180370"/>
          </a:xfrm>
          <a:prstGeom prst="rect">
            <a:avLst/>
          </a:prstGeom>
        </p:spPr>
      </p:pic>
      <p:pic>
        <p:nvPicPr>
          <p:cNvPr id="10" name="Picture 9" descr="A blue text on a white background&#10;&#10;Description automatically generated">
            <a:extLst>
              <a:ext uri="{FF2B5EF4-FFF2-40B4-BE49-F238E27FC236}">
                <a16:creationId xmlns:a16="http://schemas.microsoft.com/office/drawing/2014/main" id="{881E2A24-5749-A135-FB4C-71B1CA9F2AE5}"/>
              </a:ext>
            </a:extLst>
          </p:cNvPr>
          <p:cNvPicPr>
            <a:picLocks noChangeAspect="1"/>
          </p:cNvPicPr>
          <p:nvPr/>
        </p:nvPicPr>
        <p:blipFill>
          <a:blip r:embed="rId5"/>
          <a:stretch>
            <a:fillRect/>
          </a:stretch>
        </p:blipFill>
        <p:spPr>
          <a:xfrm>
            <a:off x="7279699" y="5662612"/>
            <a:ext cx="3239366" cy="1005321"/>
          </a:xfrm>
          <a:prstGeom prst="rect">
            <a:avLst/>
          </a:prstGeom>
        </p:spPr>
      </p:pic>
      <p:pic>
        <p:nvPicPr>
          <p:cNvPr id="12" name="Picture 11" descr="A close-up of a logo&#10;&#10;Description automatically generated">
            <a:extLst>
              <a:ext uri="{FF2B5EF4-FFF2-40B4-BE49-F238E27FC236}">
                <a16:creationId xmlns:a16="http://schemas.microsoft.com/office/drawing/2014/main" id="{1FD0A7C1-95FA-77CA-2FC2-66F0068055EF}"/>
              </a:ext>
            </a:extLst>
          </p:cNvPr>
          <p:cNvPicPr>
            <a:picLocks noChangeAspect="1"/>
          </p:cNvPicPr>
          <p:nvPr/>
        </p:nvPicPr>
        <p:blipFill>
          <a:blip r:embed="rId6"/>
          <a:stretch>
            <a:fillRect/>
          </a:stretch>
        </p:blipFill>
        <p:spPr>
          <a:xfrm>
            <a:off x="6305983" y="4245984"/>
            <a:ext cx="2251364" cy="1080655"/>
          </a:xfrm>
          <a:prstGeom prst="rect">
            <a:avLst/>
          </a:prstGeom>
        </p:spPr>
      </p:pic>
      <p:pic>
        <p:nvPicPr>
          <p:cNvPr id="13" name="Picture 12" descr="A blue circle and letter on a black background&#10;&#10;Description automatically generated">
            <a:extLst>
              <a:ext uri="{FF2B5EF4-FFF2-40B4-BE49-F238E27FC236}">
                <a16:creationId xmlns:a16="http://schemas.microsoft.com/office/drawing/2014/main" id="{ABDC7FD6-1F66-433C-AD06-00FA77893F0A}"/>
              </a:ext>
            </a:extLst>
          </p:cNvPr>
          <p:cNvPicPr>
            <a:picLocks noChangeAspect="1"/>
          </p:cNvPicPr>
          <p:nvPr/>
        </p:nvPicPr>
        <p:blipFill>
          <a:blip r:embed="rId7"/>
          <a:stretch>
            <a:fillRect/>
          </a:stretch>
        </p:blipFill>
        <p:spPr>
          <a:xfrm>
            <a:off x="9180801" y="4567992"/>
            <a:ext cx="2814205" cy="592501"/>
          </a:xfrm>
          <a:prstGeom prst="rect">
            <a:avLst/>
          </a:prstGeom>
        </p:spPr>
      </p:pic>
    </p:spTree>
    <p:extLst>
      <p:ext uri="{BB962C8B-B14F-4D97-AF65-F5344CB8AC3E}">
        <p14:creationId xmlns:p14="http://schemas.microsoft.com/office/powerpoint/2010/main" val="389858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48CBA-10B5-6BD1-4ADE-C62D1BC4A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EACAD-E2DD-45B0-16C6-02124B7695E2}"/>
              </a:ext>
            </a:extLst>
          </p:cNvPr>
          <p:cNvSpPr>
            <a:spLocks noGrp="1"/>
          </p:cNvSpPr>
          <p:nvPr>
            <p:ph type="title"/>
          </p:nvPr>
        </p:nvSpPr>
        <p:spPr>
          <a:xfrm>
            <a:off x="687725" y="250822"/>
            <a:ext cx="10515600" cy="1325563"/>
          </a:xfrm>
        </p:spPr>
        <p:txBody>
          <a:bodyPr/>
          <a:lstStyle/>
          <a:p>
            <a:r>
              <a:rPr lang="en-US"/>
              <a:t>Changes To Overtime Thresholds</a:t>
            </a:r>
          </a:p>
        </p:txBody>
      </p:sp>
      <p:sp>
        <p:nvSpPr>
          <p:cNvPr id="3" name="TextBox 2">
            <a:extLst>
              <a:ext uri="{FF2B5EF4-FFF2-40B4-BE49-F238E27FC236}">
                <a16:creationId xmlns:a16="http://schemas.microsoft.com/office/drawing/2014/main" id="{4D93A606-D0DC-F820-A511-9E83E17F0647}"/>
              </a:ext>
            </a:extLst>
          </p:cNvPr>
          <p:cNvSpPr txBox="1"/>
          <p:nvPr/>
        </p:nvSpPr>
        <p:spPr>
          <a:xfrm>
            <a:off x="687724" y="2274838"/>
            <a:ext cx="9491445" cy="2308324"/>
          </a:xfrm>
          <a:prstGeom prst="rect">
            <a:avLst/>
          </a:prstGeom>
          <a:noFill/>
        </p:spPr>
        <p:txBody>
          <a:bodyPr wrap="square" rtlCol="0">
            <a:spAutoFit/>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Former Boston Mayor and Former U.S. Secretary of Labor Marty Walsh proclaimed two plus years ago that the minimum salary to qualify for executive, professional and administrative exemptions for overtime was too low.</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Per Biden/Harris Administration, change is needed to restore economic security and extend overtime protections to an estimated 3.6 million salaried workers</a:t>
            </a:r>
          </a:p>
          <a:p>
            <a:endParaRPr lang="en-US"/>
          </a:p>
        </p:txBody>
      </p:sp>
      <p:pic>
        <p:nvPicPr>
          <p:cNvPr id="5" name="Picture 4" descr="A logo of a law firm&#10;&#10;Description automatically generated">
            <a:extLst>
              <a:ext uri="{FF2B5EF4-FFF2-40B4-BE49-F238E27FC236}">
                <a16:creationId xmlns:a16="http://schemas.microsoft.com/office/drawing/2014/main" id="{1D10060A-9457-633E-4BC9-70FBE50F6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82519"/>
            <a:ext cx="1722486" cy="1033285"/>
          </a:xfrm>
          <a:prstGeom prst="rect">
            <a:avLst/>
          </a:prstGeom>
        </p:spPr>
      </p:pic>
    </p:spTree>
    <p:extLst>
      <p:ext uri="{BB962C8B-B14F-4D97-AF65-F5344CB8AC3E}">
        <p14:creationId xmlns:p14="http://schemas.microsoft.com/office/powerpoint/2010/main" val="329487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a:t>Changes To Overtime Thresholds</a:t>
            </a:r>
          </a:p>
        </p:txBody>
      </p:sp>
      <p:sp>
        <p:nvSpPr>
          <p:cNvPr id="4" name="TextBox 3">
            <a:extLst>
              <a:ext uri="{FF2B5EF4-FFF2-40B4-BE49-F238E27FC236}">
                <a16:creationId xmlns:a16="http://schemas.microsoft.com/office/drawing/2014/main" id="{D71A91BB-B2F2-8F46-80A4-F6EBCFC738D3}"/>
              </a:ext>
            </a:extLst>
          </p:cNvPr>
          <p:cNvSpPr txBox="1"/>
          <p:nvPr/>
        </p:nvSpPr>
        <p:spPr>
          <a:xfrm>
            <a:off x="687725" y="2060231"/>
            <a:ext cx="9491445" cy="3970318"/>
          </a:xfrm>
          <a:prstGeom prst="rect">
            <a:avLst/>
          </a:prstGeom>
          <a:noFill/>
        </p:spPr>
        <p:txBody>
          <a:bodyPr wrap="square" rtlCol="0">
            <a:spAutoFit/>
          </a:bodyPr>
          <a:lstStyle/>
          <a:p>
            <a:pPr marL="342900" indent="-342900">
              <a:buFont typeface="Arial" panose="020B0604020202020204" pitchFamily="34" charset="0"/>
              <a:buChar char="•"/>
            </a:pPr>
            <a:r>
              <a:rPr lang="en-US"/>
              <a:t>DOL has proposed changing the OT thresholds to: </a:t>
            </a: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Current salary rate of $684 per week or $35,568 per year</a:t>
            </a:r>
          </a:p>
          <a:p>
            <a:pPr marL="800100" lvl="1" indent="-342900">
              <a:buFont typeface="Courier New" panose="02070309020205020404" pitchFamily="49" charset="0"/>
              <a:buChar char="o"/>
            </a:pPr>
            <a:r>
              <a:rPr lang="en-US"/>
              <a:t>Proposed salary rate of $1,059.00 per week or $55,068.00 per year</a:t>
            </a:r>
          </a:p>
          <a:p>
            <a:pPr marL="800100" lvl="1" indent="-342900">
              <a:buFont typeface="Courier New" panose="02070309020205020404" pitchFamily="49" charset="0"/>
              <a:buChar char="o"/>
            </a:pPr>
            <a:r>
              <a:rPr lang="en-US"/>
              <a:t>Result being that if below these salary thresholds, individuals could be entitled to receive overtime pay for working in excess of 40 hours </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Highly Compensated Individuals</a:t>
            </a:r>
          </a:p>
          <a:p>
            <a:pPr marL="342900" indent="-342900">
              <a:buFont typeface="Arial" panose="020B0604020202020204" pitchFamily="34" charset="0"/>
              <a:buChar char="•"/>
            </a:pPr>
            <a:endParaRPr lang="en-US"/>
          </a:p>
          <a:p>
            <a:pPr marL="800100" lvl="1" indent="-342900">
              <a:buFont typeface="Courier New" panose="02070309020205020404" pitchFamily="49" charset="0"/>
              <a:buChar char="o"/>
            </a:pPr>
            <a:r>
              <a:rPr lang="en-US"/>
              <a:t>DOL is also proposing that the definition of highly compensated employees be increased from $107,432 per year to $143,988 per year</a:t>
            </a:r>
          </a:p>
          <a:p>
            <a:pPr marL="800100" lvl="1" indent="-342900">
              <a:buFont typeface="Arial" panose="020B0604020202020204" pitchFamily="34" charset="0"/>
              <a:buChar char="•"/>
            </a:pPr>
            <a:endParaRPr lang="en-US"/>
          </a:p>
          <a:p>
            <a:pPr marL="342900" indent="-342900">
              <a:buFont typeface="Arial" panose="020B0604020202020204" pitchFamily="34" charset="0"/>
              <a:buChar char="•"/>
            </a:pPr>
            <a:r>
              <a:rPr lang="en-US"/>
              <a:t>Further proposed that the thresholds be increased every three years to reflect current earnings data</a:t>
            </a:r>
          </a:p>
        </p:txBody>
      </p:sp>
      <p:pic>
        <p:nvPicPr>
          <p:cNvPr id="9" name="Picture 8" descr="A logo of a law firm&#10;&#10;Description automatically generated">
            <a:extLst>
              <a:ext uri="{FF2B5EF4-FFF2-40B4-BE49-F238E27FC236}">
                <a16:creationId xmlns:a16="http://schemas.microsoft.com/office/drawing/2014/main" id="{075F713E-541F-6143-0443-EBF601688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9170" y="5582519"/>
            <a:ext cx="1722486" cy="1033285"/>
          </a:xfrm>
          <a:prstGeom prst="rect">
            <a:avLst/>
          </a:prstGeom>
        </p:spPr>
      </p:pic>
    </p:spTree>
    <p:extLst>
      <p:ext uri="{BB962C8B-B14F-4D97-AF65-F5344CB8AC3E}">
        <p14:creationId xmlns:p14="http://schemas.microsoft.com/office/powerpoint/2010/main" val="14056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d230f8c-5f6f-49cf-bf2a-8d0a17d041df">
      <Terms xmlns="http://schemas.microsoft.com/office/infopath/2007/PartnerControls"/>
    </lcf76f155ced4ddcb4097134ff3c332f>
    <TaxCatchAll xmlns="95988545-0ed8-4556-994e-a1868966470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8C3CC3F22B334BBA2A3C65F3CF0525" ma:contentTypeVersion="14" ma:contentTypeDescription="Create a new document." ma:contentTypeScope="" ma:versionID="5b8dbdd5fbd0e0ac7e9f608a8ecbd123">
  <xsd:schema xmlns:xsd="http://www.w3.org/2001/XMLSchema" xmlns:xs="http://www.w3.org/2001/XMLSchema" xmlns:p="http://schemas.microsoft.com/office/2006/metadata/properties" xmlns:ns2="fd230f8c-5f6f-49cf-bf2a-8d0a17d041df" xmlns:ns3="95988545-0ed8-4556-994e-a18689664702" targetNamespace="http://schemas.microsoft.com/office/2006/metadata/properties" ma:root="true" ma:fieldsID="cad95b6de8ab1822f823a1a115ba4d9b" ns2:_="" ns3:_="">
    <xsd:import namespace="fd230f8c-5f6f-49cf-bf2a-8d0a17d041df"/>
    <xsd:import namespace="95988545-0ed8-4556-994e-a186896647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230f8c-5f6f-49cf-bf2a-8d0a17d041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cdb39c-3932-4697-a9db-74ef5765e48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988545-0ed8-4556-994e-a186896647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2e88ffd-d505-4b21-bc6d-8c2e54abadb3}" ma:internalName="TaxCatchAll" ma:showField="CatchAllData" ma:web="95988545-0ed8-4556-994e-a186896647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48AF03-1D83-4A71-B104-4A35C11378D7}">
  <ds:schemaRefs>
    <ds:schemaRef ds:uri="95988545-0ed8-4556-994e-a18689664702"/>
    <ds:schemaRef ds:uri="fd230f8c-5f6f-49cf-bf2a-8d0a17d041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559D0C-91C1-4E02-A8CB-9DD4C4826427}">
  <ds:schemaRefs>
    <ds:schemaRef ds:uri="http://schemas.microsoft.com/sharepoint/v3/contenttype/forms"/>
  </ds:schemaRefs>
</ds:datastoreItem>
</file>

<file path=customXml/itemProps3.xml><?xml version="1.0" encoding="utf-8"?>
<ds:datastoreItem xmlns:ds="http://schemas.openxmlformats.org/officeDocument/2006/customXml" ds:itemID="{CD910CAC-FBBF-475D-B45E-13ED420930EF}">
  <ds:schemaRefs>
    <ds:schemaRef ds:uri="95988545-0ed8-4556-994e-a18689664702"/>
    <ds:schemaRef ds:uri="fd230f8c-5f6f-49cf-bf2a-8d0a17d041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72</Slides>
  <Notes>1</Notes>
  <HiddenSlides>0</HiddenSlide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The Light in The Tunnel: What Employers Need to Pay Attention to in 2024</vt:lpstr>
      <vt:lpstr>Welcome</vt:lpstr>
      <vt:lpstr>Goals for Today’s Session</vt:lpstr>
      <vt:lpstr>Our Panel</vt:lpstr>
      <vt:lpstr>Question of the Day for our Panelists</vt:lpstr>
      <vt:lpstr>PowerPoint Presentation</vt:lpstr>
      <vt:lpstr>About Al...</vt:lpstr>
      <vt:lpstr>Changes To Overtime Thresholds</vt:lpstr>
      <vt:lpstr>Changes To Overtime Thresholds</vt:lpstr>
      <vt:lpstr>Changes To Overtime Thresholds</vt:lpstr>
      <vt:lpstr>Pay Transparency Law</vt:lpstr>
      <vt:lpstr>Pay Transparency Law</vt:lpstr>
      <vt:lpstr>Proposed Independent Contractor Rule</vt:lpstr>
      <vt:lpstr>Proposed Independent Contractor Rule</vt:lpstr>
      <vt:lpstr>Proposed Independent Contractor Rule</vt:lpstr>
      <vt:lpstr>Non-compete Agreements</vt:lpstr>
      <vt:lpstr>Non-compete Agreements</vt:lpstr>
      <vt:lpstr>Non-compete Agreements</vt:lpstr>
      <vt:lpstr>Social Justice Attire At Work</vt:lpstr>
      <vt:lpstr>Social Justice Attire At Work</vt:lpstr>
      <vt:lpstr>PowerPoint Presentation</vt:lpstr>
      <vt:lpstr>Employee Work Flexibility</vt:lpstr>
      <vt:lpstr>About Michelle…</vt:lpstr>
      <vt:lpstr>What is it?</vt:lpstr>
      <vt:lpstr>Why this is so important?</vt:lpstr>
      <vt:lpstr>Benefits of Flexibility </vt:lpstr>
      <vt:lpstr>Implementing &amp; Maintaining Flexibility</vt:lpstr>
      <vt:lpstr>Key Takeaways</vt:lpstr>
      <vt:lpstr>Key Takeaways</vt:lpstr>
      <vt:lpstr>PowerPoint Presentation</vt:lpstr>
      <vt:lpstr>PowerPoint Presentation</vt:lpstr>
      <vt:lpstr>About Rebecca…</vt:lpstr>
      <vt:lpstr>Today’s Topics</vt:lpstr>
      <vt:lpstr>What Do We Mean When We Refer To Employee Benefits</vt:lpstr>
      <vt:lpstr>What Comes Under The Health and Welfare Plan Umbrella?</vt:lpstr>
      <vt:lpstr>Health Plan Glossary</vt:lpstr>
      <vt:lpstr>Qualified Retirement Plans</vt:lpstr>
      <vt:lpstr>Applicability of The Code and ERISA</vt:lpstr>
      <vt:lpstr>Qualification Requirements Under The Code</vt:lpstr>
      <vt:lpstr>Compliance Errors</vt:lpstr>
      <vt:lpstr>Section 125 Cafeteria Plan</vt:lpstr>
      <vt:lpstr>Section 125 Plan Traps For The Unwary</vt:lpstr>
      <vt:lpstr>What Does It Mean To Be Covered By ERISA</vt:lpstr>
      <vt:lpstr>You May Be An ERISA Fiduciary</vt:lpstr>
      <vt:lpstr>What Does Fiduciary Status Mean For Plan Administrators?</vt:lpstr>
      <vt:lpstr>Compliance Errors</vt:lpstr>
      <vt:lpstr>Plan Administrator vs. TPA vs. Recordkeeper</vt:lpstr>
      <vt:lpstr>Internal Standards and Procedures</vt:lpstr>
      <vt:lpstr>2024 Contribution Limits</vt:lpstr>
      <vt:lpstr>Secure and Secure 2.0</vt:lpstr>
      <vt:lpstr>Secure and Secure 2.0</vt:lpstr>
      <vt:lpstr>Secure and Secure 2.0</vt:lpstr>
      <vt:lpstr>Secure and Secure 2.0</vt:lpstr>
      <vt:lpstr>Long-Term Part-Time Employees</vt:lpstr>
      <vt:lpstr>Continuation of Health Coverage (COBRA)</vt:lpstr>
      <vt:lpstr>FMLA vs. Paid Leave</vt:lpstr>
      <vt:lpstr>Paid Leave</vt:lpstr>
      <vt:lpstr>Paid Family Leave Programs</vt:lpstr>
      <vt:lpstr>Features of Paid Family Leave Programs</vt:lpstr>
      <vt:lpstr>Features of Paid Family Leave Programs</vt:lpstr>
      <vt:lpstr>Features of Paid Family Leave Programs</vt:lpstr>
      <vt:lpstr>When To Call For Help?</vt:lpstr>
      <vt:lpstr>PowerPoint Presentation</vt:lpstr>
      <vt:lpstr>PowerPoint Presentation</vt:lpstr>
      <vt:lpstr>About Mark…</vt:lpstr>
      <vt:lpstr>FinCEN | Beneficial Ownership Information (BOI) reporting</vt:lpstr>
      <vt:lpstr>Energy efficient investments </vt:lpstr>
      <vt:lpstr>ERTC amnesty</vt:lpstr>
      <vt:lpstr>Nexus implications of remote workers</vt:lpstr>
      <vt:lpstr>Executive retention strategies using non-qualified plans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High-level Values – Content</dc:title>
  <dc:creator>nichole.thompson1@outlook.com</dc:creator>
  <cp:revision>6</cp:revision>
  <cp:lastPrinted>2022-07-26T18:49:57Z</cp:lastPrinted>
  <dcterms:created xsi:type="dcterms:W3CDTF">2022-05-04T14:14:09Z</dcterms:created>
  <dcterms:modified xsi:type="dcterms:W3CDTF">2024-01-24T16:39:35Z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0x0101006F8C3CC3F22B334BBA2A3C65F3CF0525</vt:lpwstr>
  </property>
  <property fmtid="{D5CDD505-2E9C-101B-9397-08002B2CF9AE}" pid="3" name="MediaServiceImageTags">
    <vt:lpwstr/>
  </property>
</Properties>
</file>